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531" r:id="rId5"/>
    <p:sldId id="619" r:id="rId6"/>
    <p:sldId id="618" r:id="rId7"/>
    <p:sldId id="541" r:id="rId8"/>
    <p:sldId id="623" r:id="rId9"/>
    <p:sldId id="2439" r:id="rId10"/>
    <p:sldId id="2440" r:id="rId11"/>
    <p:sldId id="2432" r:id="rId12"/>
    <p:sldId id="2442" r:id="rId13"/>
    <p:sldId id="2443" r:id="rId14"/>
    <p:sldId id="2433" r:id="rId15"/>
    <p:sldId id="2441" r:id="rId16"/>
    <p:sldId id="624" r:id="rId17"/>
    <p:sldId id="2444" r:id="rId18"/>
    <p:sldId id="243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2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B53ED6-A346-41EA-88EE-98A1D5659F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1D7B9-1F1D-4F9B-BCD4-0B6893C41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B549D-7912-47CE-BB9D-C81C46F21077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75128-B596-47B1-BE57-1C5A71A36E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B0F1-FE0D-44CC-BCF0-1CC4C91125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F39B-AF2A-4EFA-AE7E-EC1FF3735F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44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70A3-6847-4770-BAE0-862438C62089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109BC-39F4-43B1-850C-D5EB0E6480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5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5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3" b="1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139127" y="2540523"/>
            <a:ext cx="1998483" cy="198796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/>
          <p:cNvSpPr/>
          <p:nvPr/>
        </p:nvSpPr>
        <p:spPr>
          <a:xfrm>
            <a:off x="9339902" y="3267948"/>
            <a:ext cx="535937" cy="533117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104900" y="1979630"/>
            <a:ext cx="10668000" cy="2969443"/>
          </a:xfrm>
          <a:prstGeom prst="rect">
            <a:avLst/>
          </a:prstGeo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0" name="Oval 9"/>
          <p:cNvSpPr/>
          <p:nvPr/>
        </p:nvSpPr>
        <p:spPr>
          <a:xfrm>
            <a:off x="3120076" y="1119481"/>
            <a:ext cx="4749538" cy="4724544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/>
          <p:cNvSpPr/>
          <p:nvPr/>
        </p:nvSpPr>
        <p:spPr>
          <a:xfrm>
            <a:off x="1526769" y="1668430"/>
            <a:ext cx="3610841" cy="359183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03ED78-9792-4917-9463-BAE14924155A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B0B64F-356D-4C37-BDB5-3CB1B066C4C9}"/>
              </a:ext>
            </a:extLst>
          </p:cNvPr>
          <p:cNvSpPr/>
          <p:nvPr userDrawn="1"/>
        </p:nvSpPr>
        <p:spPr>
          <a:xfrm>
            <a:off x="1104900" y="-9056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2D2790-EA30-4E0B-B8F3-16FBA340C5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528489"/>
            <a:ext cx="10668000" cy="853179"/>
          </a:xfrm>
        </p:spPr>
        <p:txBody>
          <a:bodyPr vert="horz" lIns="0" tIns="45720" rIns="0" bIns="45720" rtlCol="0">
            <a:noAutofit/>
          </a:bodyPr>
          <a:lstStyle>
            <a:lvl1pPr marL="0" indent="0" algn="ctr">
              <a:buNone/>
              <a:defRPr lang="en-US" sz="3600" spc="600">
                <a:solidFill>
                  <a:srgbClr val="2F3342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CLICK TO EDIT MASTER SUBTITLE STYLE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A6F24B-FB09-4022-B870-DC53C61E1A89}"/>
              </a:ext>
            </a:extLst>
          </p:cNvPr>
          <p:cNvSpPr/>
          <p:nvPr userDrawn="1"/>
        </p:nvSpPr>
        <p:spPr>
          <a:xfrm>
            <a:off x="1526769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2966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32EE4F-6B2E-4FCC-BC34-5BF831F90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425439" y="0"/>
            <a:ext cx="6766561" cy="6858000"/>
          </a:xfrm>
          <a:custGeom>
            <a:avLst/>
            <a:gdLst>
              <a:gd name="connsiteX0" fmla="*/ 0 w 6766561"/>
              <a:gd name="connsiteY0" fmla="*/ 0 h 6858000"/>
              <a:gd name="connsiteX1" fmla="*/ 6766561 w 6766561"/>
              <a:gd name="connsiteY1" fmla="*/ 0 h 6858000"/>
              <a:gd name="connsiteX2" fmla="*/ 6766561 w 6766561"/>
              <a:gd name="connsiteY2" fmla="*/ 6858000 h 6858000"/>
              <a:gd name="connsiteX3" fmla="*/ 0 w 67665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6561" h="6858000">
                <a:moveTo>
                  <a:pt x="0" y="0"/>
                </a:moveTo>
                <a:lnTo>
                  <a:pt x="6766561" y="0"/>
                </a:lnTo>
                <a:lnTo>
                  <a:pt x="67665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Oval 22"/>
          <p:cNvSpPr/>
          <p:nvPr/>
        </p:nvSpPr>
        <p:spPr>
          <a:xfrm>
            <a:off x="1755742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6" name="Oval 65"/>
          <p:cNvSpPr/>
          <p:nvPr/>
        </p:nvSpPr>
        <p:spPr>
          <a:xfrm>
            <a:off x="3928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Oval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5D7C1C-9CF4-47B3-9ABC-8F0E2CE6CD31}"/>
              </a:ext>
            </a:extLst>
          </p:cNvPr>
          <p:cNvSpPr/>
          <p:nvPr userDrawn="1"/>
        </p:nvSpPr>
        <p:spPr>
          <a:xfrm rot="10800000">
            <a:off x="3192203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B53361-3F22-4468-B6F8-71E345F7077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38687-48E7-4488-BB10-BDE4F5A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44" y="1237089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A5C24-92D8-4CC1-AF50-F29B9C30BDBB}"/>
              </a:ext>
            </a:extLst>
          </p:cNvPr>
          <p:cNvSpPr/>
          <p:nvPr userDrawn="1"/>
        </p:nvSpPr>
        <p:spPr>
          <a:xfrm>
            <a:off x="5425439" y="0"/>
            <a:ext cx="6766561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F459E6-70DE-4FF8-AD0C-1B49B34C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143" y="2888791"/>
            <a:ext cx="4562856" cy="2410459"/>
          </a:xfrm>
        </p:spPr>
        <p:txBody>
          <a:bodyPr vert="horz" lIns="91440" tIns="73152" rIns="91440" bIns="45720" rtlCol="0">
            <a:noAutofit/>
          </a:bodyPr>
          <a:lstStyle>
            <a:lvl1pPr marL="0" indent="0" algn="l">
              <a:buNone/>
              <a:defRPr lang="en-US" sz="1400" b="0" i="0" baseline="0">
                <a:effectLst/>
              </a:defRPr>
            </a:lvl1pPr>
          </a:lstStyle>
          <a:p>
            <a:pPr marL="228600" lvl="0" indent="-228600">
              <a:lnSpc>
                <a:spcPct val="145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7507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B56F67-6D31-4B9E-8530-E063E5785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338606"/>
            <a:ext cx="4914900" cy="4838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9E53391-9670-4404-BC42-063A6EC48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338606"/>
            <a:ext cx="5181598" cy="4838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755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473839A-0FBA-4FFD-963E-C459DBF01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341797"/>
            <a:ext cx="48926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80A680B-0184-4FD9-B262-BC525F0FE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308409"/>
            <a:ext cx="4892675" cy="38812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BB13104-4CA8-41CF-97D3-CC8715182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1341797"/>
            <a:ext cx="516096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F6A37A72-F47E-45B8-B790-D1444B002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6" y="2308409"/>
            <a:ext cx="5160962" cy="38812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63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5243414" y="6098258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A57A7D-E285-478E-A8B6-10716A7A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457200"/>
            <a:ext cx="36671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2638390-43F5-47D5-BE57-D060C6E9E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2057400"/>
            <a:ext cx="36671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6B2167-56BA-4D43-889D-FD798AA1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896" y="457201"/>
            <a:ext cx="6364492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3594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8003D-13A7-4986-AB10-F498433627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64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4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6770-6622-450D-A1F3-BC241C88D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352550"/>
            <a:ext cx="10248899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8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1755742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6" name="Oval 65"/>
          <p:cNvSpPr/>
          <p:nvPr/>
        </p:nvSpPr>
        <p:spPr>
          <a:xfrm>
            <a:off x="3928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Oval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5D7C1C-9CF4-47B3-9ABC-8F0E2CE6CD31}"/>
              </a:ext>
            </a:extLst>
          </p:cNvPr>
          <p:cNvSpPr/>
          <p:nvPr userDrawn="1"/>
        </p:nvSpPr>
        <p:spPr>
          <a:xfrm rot="10800000">
            <a:off x="3192203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B53361-3F22-4468-B6F8-71E345F7077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38687-48E7-4488-BB10-BDE4F5A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44" y="1237089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FA191B-5E25-41C1-B950-BB8F10AC1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3144" y="2888790"/>
            <a:ext cx="4562856" cy="29801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3AA0A46-EB51-4095-97DD-ED4081CF5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40862" y="0"/>
            <a:ext cx="6751137" cy="6857999"/>
          </a:xfrm>
          <a:custGeom>
            <a:avLst/>
            <a:gdLst>
              <a:gd name="connsiteX0" fmla="*/ 0 w 6751137"/>
              <a:gd name="connsiteY0" fmla="*/ 0 h 6857999"/>
              <a:gd name="connsiteX1" fmla="*/ 6751137 w 6751137"/>
              <a:gd name="connsiteY1" fmla="*/ 0 h 6857999"/>
              <a:gd name="connsiteX2" fmla="*/ 6751137 w 6751137"/>
              <a:gd name="connsiteY2" fmla="*/ 6857999 h 6857999"/>
              <a:gd name="connsiteX3" fmla="*/ 0 w 6751137"/>
              <a:gd name="connsiteY3" fmla="*/ 6857999 h 6857999"/>
              <a:gd name="connsiteX4" fmla="*/ 0 w 6751137"/>
              <a:gd name="connsiteY4" fmla="*/ 6844680 h 6857999"/>
              <a:gd name="connsiteX5" fmla="*/ 141429 w 6751137"/>
              <a:gd name="connsiteY5" fmla="*/ 6697120 h 6857999"/>
              <a:gd name="connsiteX6" fmla="*/ 1410790 w 6751137"/>
              <a:gd name="connsiteY6" fmla="*/ 3429000 h 6857999"/>
              <a:gd name="connsiteX7" fmla="*/ 141429 w 6751137"/>
              <a:gd name="connsiteY7" fmla="*/ 160880 h 6857999"/>
              <a:gd name="connsiteX8" fmla="*/ 0 w 6751137"/>
              <a:gd name="connsiteY8" fmla="*/ 1332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1137" h="6857999">
                <a:moveTo>
                  <a:pt x="0" y="0"/>
                </a:moveTo>
                <a:lnTo>
                  <a:pt x="6751137" y="0"/>
                </a:lnTo>
                <a:lnTo>
                  <a:pt x="6751137" y="6857999"/>
                </a:lnTo>
                <a:lnTo>
                  <a:pt x="0" y="6857999"/>
                </a:lnTo>
                <a:lnTo>
                  <a:pt x="0" y="6844680"/>
                </a:lnTo>
                <a:lnTo>
                  <a:pt x="141429" y="6697120"/>
                </a:lnTo>
                <a:cubicBezTo>
                  <a:pt x="930105" y="5833950"/>
                  <a:pt x="1410790" y="4687315"/>
                  <a:pt x="1410790" y="3429000"/>
                </a:cubicBezTo>
                <a:cubicBezTo>
                  <a:pt x="1410790" y="2170685"/>
                  <a:pt x="930105" y="1024050"/>
                  <a:pt x="141429" y="160880"/>
                </a:cubicBezTo>
                <a:lnTo>
                  <a:pt x="0" y="133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9189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104900" y="1"/>
            <a:ext cx="7583700" cy="6858001"/>
          </a:xfrm>
          <a:custGeom>
            <a:avLst/>
            <a:gdLst>
              <a:gd name="connsiteX0" fmla="*/ 0 w 7583700"/>
              <a:gd name="connsiteY0" fmla="*/ 0 h 6858001"/>
              <a:gd name="connsiteX1" fmla="*/ 2537926 w 7583700"/>
              <a:gd name="connsiteY1" fmla="*/ 0 h 6858001"/>
              <a:gd name="connsiteX2" fmla="*/ 2847001 w 7583700"/>
              <a:gd name="connsiteY2" fmla="*/ 138995 h 6858001"/>
              <a:gd name="connsiteX3" fmla="*/ 7582790 w 7583700"/>
              <a:gd name="connsiteY3" fmla="*/ 6846094 h 6858001"/>
              <a:gd name="connsiteX4" fmla="*/ 7583700 w 7583700"/>
              <a:gd name="connsiteY4" fmla="*/ 6858001 h 6858001"/>
              <a:gd name="connsiteX5" fmla="*/ 0 w 7583700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83700" h="6858001">
                <a:moveTo>
                  <a:pt x="0" y="0"/>
                </a:moveTo>
                <a:lnTo>
                  <a:pt x="2537926" y="0"/>
                </a:lnTo>
                <a:lnTo>
                  <a:pt x="2847001" y="138995"/>
                </a:lnTo>
                <a:cubicBezTo>
                  <a:pt x="5428994" y="1376579"/>
                  <a:pt x="7280340" y="3883594"/>
                  <a:pt x="7582790" y="6846094"/>
                </a:cubicBezTo>
                <a:lnTo>
                  <a:pt x="75837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1F9BD45B-C63D-416A-B4BE-874469C7A33E}"/>
              </a:ext>
            </a:extLst>
          </p:cNvPr>
          <p:cNvSpPr/>
          <p:nvPr userDrawn="1"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EBA745-0612-4E63-904D-28C1814173B3}"/>
              </a:ext>
            </a:extLst>
          </p:cNvPr>
          <p:cNvSpPr/>
          <p:nvPr userDrawn="1"/>
        </p:nvSpPr>
        <p:spPr>
          <a:xfrm rot="10800000">
            <a:off x="9680853" y="6171304"/>
            <a:ext cx="2511147" cy="686695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A07D89-63CD-43EE-B1E4-7D0647743842}"/>
              </a:ext>
            </a:extLst>
          </p:cNvPr>
          <p:cNvSpPr/>
          <p:nvPr userDrawn="1"/>
        </p:nvSpPr>
        <p:spPr>
          <a:xfrm>
            <a:off x="10957868" y="469760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41AF09-FA4B-42FD-B2E1-9CE324444D10}"/>
              </a:ext>
            </a:extLst>
          </p:cNvPr>
          <p:cNvSpPr/>
          <p:nvPr userDrawn="1"/>
        </p:nvSpPr>
        <p:spPr>
          <a:xfrm>
            <a:off x="883443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DF14A51-F696-4A12-9467-1EE825414B5E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239001" y="2280573"/>
            <a:ext cx="4393295" cy="465997"/>
          </a:xfrm>
        </p:spPr>
        <p:txBody>
          <a:bodyPr>
            <a:noAutofit/>
          </a:bodyPr>
          <a:lstStyle>
            <a:lvl1pPr marL="0" indent="0" algn="ctr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57A924-A6D5-4ACD-B1F0-01BED4BF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931169"/>
            <a:ext cx="4393296" cy="1338061"/>
          </a:xfrm>
        </p:spPr>
        <p:txBody>
          <a:bodyPr vert="horz" lIns="91440" tIns="0" rIns="91440" bIns="0" rtlCol="0" anchor="b" anchorCtr="0">
            <a:noAutofit/>
          </a:bodyPr>
          <a:lstStyle>
            <a:lvl1pPr algn="ctr"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0072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/>
          <p:cNvSpPr/>
          <p:nvPr/>
        </p:nvSpPr>
        <p:spPr>
          <a:xfrm>
            <a:off x="1486227" y="5671415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3" name="Oval 12"/>
          <p:cNvSpPr/>
          <p:nvPr/>
        </p:nvSpPr>
        <p:spPr>
          <a:xfrm>
            <a:off x="1890628" y="1947676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4" name="Oval 13"/>
          <p:cNvSpPr/>
          <p:nvPr/>
        </p:nvSpPr>
        <p:spPr>
          <a:xfrm>
            <a:off x="2765121" y="685800"/>
            <a:ext cx="5578882" cy="5549523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9" name="Oval 48"/>
          <p:cNvSpPr/>
          <p:nvPr userDrawn="1"/>
        </p:nvSpPr>
        <p:spPr>
          <a:xfrm>
            <a:off x="11574658" y="6192906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0" name="Oval 49"/>
          <p:cNvSpPr/>
          <p:nvPr/>
        </p:nvSpPr>
        <p:spPr>
          <a:xfrm>
            <a:off x="5310052" y="667885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56" hasCustomPrompt="1"/>
          </p:nvPr>
        </p:nvSpPr>
        <p:spPr>
          <a:xfrm>
            <a:off x="1104765" y="-1579"/>
            <a:ext cx="3816695" cy="6858000"/>
          </a:xfrm>
          <a:custGeom>
            <a:avLst/>
            <a:gdLst>
              <a:gd name="connsiteX0" fmla="*/ 0 w 3816695"/>
              <a:gd name="connsiteY0" fmla="*/ 0 h 6858000"/>
              <a:gd name="connsiteX1" fmla="*/ 1779016 w 3816695"/>
              <a:gd name="connsiteY1" fmla="*/ 0 h 6858000"/>
              <a:gd name="connsiteX2" fmla="*/ 2081372 w 3816695"/>
              <a:gd name="connsiteY2" fmla="*/ 182719 h 6858000"/>
              <a:gd name="connsiteX3" fmla="*/ 3816695 w 3816695"/>
              <a:gd name="connsiteY3" fmla="*/ 3429297 h 6858000"/>
              <a:gd name="connsiteX4" fmla="*/ 2081372 w 3816695"/>
              <a:gd name="connsiteY4" fmla="*/ 6675876 h 6858000"/>
              <a:gd name="connsiteX5" fmla="*/ 1779999 w 3816695"/>
              <a:gd name="connsiteY5" fmla="*/ 6858000 h 6858000"/>
              <a:gd name="connsiteX6" fmla="*/ 0 w 381669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6695" h="6858000">
                <a:moveTo>
                  <a:pt x="0" y="0"/>
                </a:moveTo>
                <a:lnTo>
                  <a:pt x="1779016" y="0"/>
                </a:lnTo>
                <a:lnTo>
                  <a:pt x="2081372" y="182719"/>
                </a:lnTo>
                <a:cubicBezTo>
                  <a:pt x="3128342" y="886316"/>
                  <a:pt x="3816695" y="2077842"/>
                  <a:pt x="3816695" y="3429297"/>
                </a:cubicBezTo>
                <a:cubicBezTo>
                  <a:pt x="3816695" y="4780752"/>
                  <a:pt x="3128342" y="5972279"/>
                  <a:pt x="2081372" y="6675876"/>
                </a:cubicBezTo>
                <a:lnTo>
                  <a:pt x="1779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87" hasCustomPrompt="1"/>
          </p:nvPr>
        </p:nvSpPr>
        <p:spPr>
          <a:xfrm>
            <a:off x="11003946" y="2043400"/>
            <a:ext cx="1188054" cy="2768041"/>
          </a:xfrm>
          <a:custGeom>
            <a:avLst/>
            <a:gdLst>
              <a:gd name="connsiteX0" fmla="*/ 1549799 w 1549799"/>
              <a:gd name="connsiteY0" fmla="*/ 0 h 3610868"/>
              <a:gd name="connsiteX1" fmla="*/ 1549799 w 1549799"/>
              <a:gd name="connsiteY1" fmla="*/ 3610868 h 3610868"/>
              <a:gd name="connsiteX2" fmla="*/ 1469233 w 1549799"/>
              <a:gd name="connsiteY2" fmla="*/ 3598637 h 3610868"/>
              <a:gd name="connsiteX3" fmla="*/ 0 w 1549799"/>
              <a:gd name="connsiteY3" fmla="*/ 1805434 h 3610868"/>
              <a:gd name="connsiteX4" fmla="*/ 1469233 w 1549799"/>
              <a:gd name="connsiteY4" fmla="*/ 12231 h 361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799" h="3610868">
                <a:moveTo>
                  <a:pt x="1549799" y="0"/>
                </a:moveTo>
                <a:lnTo>
                  <a:pt x="1549799" y="3610868"/>
                </a:lnTo>
                <a:lnTo>
                  <a:pt x="1469233" y="3598637"/>
                </a:lnTo>
                <a:cubicBezTo>
                  <a:pt x="630743" y="3427960"/>
                  <a:pt x="0" y="2689969"/>
                  <a:pt x="0" y="1805434"/>
                </a:cubicBezTo>
                <a:cubicBezTo>
                  <a:pt x="0" y="920900"/>
                  <a:pt x="630743" y="182908"/>
                  <a:pt x="1469233" y="1223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0E95E1C1-C3CC-4989-9ABC-178293BB83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4938" y="2622012"/>
            <a:ext cx="5578882" cy="3550187"/>
          </a:xfrm>
        </p:spPr>
        <p:txBody>
          <a:bodyPr tIns="73152">
            <a:noAutofit/>
          </a:bodyPr>
          <a:lstStyle>
            <a:lvl1pPr algn="l">
              <a:lnSpc>
                <a:spcPct val="145000"/>
              </a:lnSpc>
              <a:spcBef>
                <a:spcPts val="0"/>
              </a:spcBef>
              <a:defRPr lang="en-US" sz="1400" b="0" i="0" baseline="0" smtClean="0">
                <a:effectLst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6064CAB-1057-41AD-A199-A6E8A7026465}"/>
              </a:ext>
            </a:extLst>
          </p:cNvPr>
          <p:cNvSpPr/>
          <p:nvPr userDrawn="1"/>
        </p:nvSpPr>
        <p:spPr>
          <a:xfrm>
            <a:off x="8524888" y="-1578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F670D-DDAE-4842-9FA1-6B3293DA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597" y="1254264"/>
            <a:ext cx="5568696" cy="13350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8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24">
            <a:extLst>
              <a:ext uri="{FF2B5EF4-FFF2-40B4-BE49-F238E27FC236}">
                <a16:creationId xmlns:a16="http://schemas.microsoft.com/office/drawing/2014/main" id="{099F6EE0-0ECC-4BF4-81EC-F8B712B6FA8C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7968655" y="419270"/>
            <a:ext cx="2285207" cy="2273182"/>
          </a:xfrm>
          <a:custGeom>
            <a:avLst/>
            <a:gdLst>
              <a:gd name="connsiteX0" fmla="*/ 2374769 w 4749538"/>
              <a:gd name="connsiteY0" fmla="*/ 0 h 4724544"/>
              <a:gd name="connsiteX1" fmla="*/ 4749538 w 4749538"/>
              <a:gd name="connsiteY1" fmla="*/ 2362272 h 4724544"/>
              <a:gd name="connsiteX2" fmla="*/ 2374769 w 4749538"/>
              <a:gd name="connsiteY2" fmla="*/ 4724544 h 4724544"/>
              <a:gd name="connsiteX3" fmla="*/ 0 w 4749538"/>
              <a:gd name="connsiteY3" fmla="*/ 2362272 h 4724544"/>
              <a:gd name="connsiteX4" fmla="*/ 2374769 w 4749538"/>
              <a:gd name="connsiteY4" fmla="*/ 0 h 47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9538" h="4724544">
                <a:moveTo>
                  <a:pt x="2374769" y="0"/>
                </a:moveTo>
                <a:cubicBezTo>
                  <a:pt x="3686318" y="0"/>
                  <a:pt x="4749538" y="1057625"/>
                  <a:pt x="4749538" y="2362272"/>
                </a:cubicBezTo>
                <a:cubicBezTo>
                  <a:pt x="4749538" y="3666919"/>
                  <a:pt x="3686318" y="4724544"/>
                  <a:pt x="2374769" y="4724544"/>
                </a:cubicBezTo>
                <a:cubicBezTo>
                  <a:pt x="1063220" y="4724544"/>
                  <a:pt x="0" y="3666919"/>
                  <a:pt x="0" y="2362272"/>
                </a:cubicBezTo>
                <a:cubicBezTo>
                  <a:pt x="0" y="1057625"/>
                  <a:pt x="1063220" y="0"/>
                  <a:pt x="2374769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47" name="Oval 46"/>
          <p:cNvSpPr/>
          <p:nvPr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8" name="Oval 47"/>
          <p:cNvSpPr/>
          <p:nvPr/>
        </p:nvSpPr>
        <p:spPr>
          <a:xfrm>
            <a:off x="1099631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9" name="Oval 48"/>
          <p:cNvSpPr/>
          <p:nvPr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0" name="Oval 49"/>
          <p:cNvSpPr/>
          <p:nvPr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6" name="Picture Placeholder 24"/>
          <p:cNvSpPr>
            <a:spLocks noGrp="1"/>
          </p:cNvSpPr>
          <p:nvPr>
            <p:ph type="pic" sz="quarter" idx="104" hasCustomPrompt="1"/>
          </p:nvPr>
        </p:nvSpPr>
        <p:spPr>
          <a:xfrm>
            <a:off x="2455922" y="419270"/>
            <a:ext cx="2285207" cy="2273182"/>
          </a:xfrm>
          <a:custGeom>
            <a:avLst/>
            <a:gdLst>
              <a:gd name="connsiteX0" fmla="*/ 2374769 w 4749538"/>
              <a:gd name="connsiteY0" fmla="*/ 0 h 4724544"/>
              <a:gd name="connsiteX1" fmla="*/ 4749538 w 4749538"/>
              <a:gd name="connsiteY1" fmla="*/ 2362272 h 4724544"/>
              <a:gd name="connsiteX2" fmla="*/ 2374769 w 4749538"/>
              <a:gd name="connsiteY2" fmla="*/ 4724544 h 4724544"/>
              <a:gd name="connsiteX3" fmla="*/ 0 w 4749538"/>
              <a:gd name="connsiteY3" fmla="*/ 2362272 h 4724544"/>
              <a:gd name="connsiteX4" fmla="*/ 2374769 w 4749538"/>
              <a:gd name="connsiteY4" fmla="*/ 0 h 47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9538" h="4724544">
                <a:moveTo>
                  <a:pt x="2374769" y="0"/>
                </a:moveTo>
                <a:cubicBezTo>
                  <a:pt x="3686318" y="0"/>
                  <a:pt x="4749538" y="1057625"/>
                  <a:pt x="4749538" y="2362272"/>
                </a:cubicBezTo>
                <a:cubicBezTo>
                  <a:pt x="4749538" y="3666919"/>
                  <a:pt x="3686318" y="4724544"/>
                  <a:pt x="2374769" y="4724544"/>
                </a:cubicBezTo>
                <a:cubicBezTo>
                  <a:pt x="1063220" y="4724544"/>
                  <a:pt x="0" y="3666919"/>
                  <a:pt x="0" y="2362272"/>
                </a:cubicBezTo>
                <a:cubicBezTo>
                  <a:pt x="0" y="1057625"/>
                  <a:pt x="1063220" y="0"/>
                  <a:pt x="2374769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E7F9AFC-1AA3-41EE-B9CF-8C208FD27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9632" y="3462109"/>
            <a:ext cx="4979928" cy="326285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Текст 7">
            <a:extLst>
              <a:ext uri="{FF2B5EF4-FFF2-40B4-BE49-F238E27FC236}">
                <a16:creationId xmlns:a16="http://schemas.microsoft.com/office/drawing/2014/main" id="{3914CF55-8C39-482F-A85C-6686F1BF80D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6612364" y="2823082"/>
            <a:ext cx="4979928" cy="605918"/>
          </a:xfrm>
        </p:spPr>
        <p:txBody>
          <a:bodyPr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D73FC3A-EB30-4FD3-B2A9-9E6A7F62BB97}"/>
              </a:ext>
            </a:extLst>
          </p:cNvPr>
          <p:cNvSpPr>
            <a:spLocks noGrp="1"/>
          </p:cNvSpPr>
          <p:nvPr>
            <p:ph type="body" sz="half" idx="107"/>
          </p:nvPr>
        </p:nvSpPr>
        <p:spPr>
          <a:xfrm>
            <a:off x="6612365" y="3462109"/>
            <a:ext cx="4979928" cy="326285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7C33C9A-D7E8-4C10-B4DD-F1B8B3CAF4D7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669BDAC-80FA-43B7-AF04-AC360CBD9C88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B0A3E-9615-4403-8894-873513E49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631" y="2825496"/>
            <a:ext cx="4983480" cy="603504"/>
          </a:xfrm>
        </p:spPr>
        <p:txBody>
          <a:bodyPr vert="horz" lIns="91440" tIns="0" rIns="91440" bIns="0" rtlCol="0" anchor="ctr" anchorCtr="0">
            <a:noAutofit/>
          </a:bodyPr>
          <a:lstStyle>
            <a:lvl1pPr marL="0" indent="0" algn="ctr">
              <a:buFontTx/>
              <a:buNone/>
              <a:defRPr lang="en-US" sz="1800" b="1" cap="all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23759549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E54A15-983A-490F-A7FB-0881E0C810F7}"/>
              </a:ext>
            </a:extLst>
          </p:cNvPr>
          <p:cNvSpPr/>
          <p:nvPr userDrawn="1"/>
        </p:nvSpPr>
        <p:spPr>
          <a:xfrm>
            <a:off x="5428096" y="0"/>
            <a:ext cx="6763905" cy="6858000"/>
          </a:xfrm>
          <a:custGeom>
            <a:avLst/>
            <a:gdLst>
              <a:gd name="connsiteX0" fmla="*/ 1 w 6763905"/>
              <a:gd name="connsiteY0" fmla="*/ 0 h 6858000"/>
              <a:gd name="connsiteX1" fmla="*/ 6763905 w 6763905"/>
              <a:gd name="connsiteY1" fmla="*/ 0 h 6858000"/>
              <a:gd name="connsiteX2" fmla="*/ 6763905 w 6763905"/>
              <a:gd name="connsiteY2" fmla="*/ 6858000 h 6858000"/>
              <a:gd name="connsiteX3" fmla="*/ 0 w 6763905"/>
              <a:gd name="connsiteY3" fmla="*/ 6858000 h 6858000"/>
              <a:gd name="connsiteX4" fmla="*/ 154196 w 6763905"/>
              <a:gd name="connsiteY4" fmla="*/ 6697120 h 6858000"/>
              <a:gd name="connsiteX5" fmla="*/ 1423557 w 6763905"/>
              <a:gd name="connsiteY5" fmla="*/ 3429000 h 6858000"/>
              <a:gd name="connsiteX6" fmla="*/ 154196 w 6763905"/>
              <a:gd name="connsiteY6" fmla="*/ 160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3905" h="6858000">
                <a:moveTo>
                  <a:pt x="1" y="0"/>
                </a:moveTo>
                <a:lnTo>
                  <a:pt x="6763905" y="0"/>
                </a:lnTo>
                <a:lnTo>
                  <a:pt x="6763905" y="6858000"/>
                </a:lnTo>
                <a:lnTo>
                  <a:pt x="0" y="6858000"/>
                </a:lnTo>
                <a:lnTo>
                  <a:pt x="154196" y="6697120"/>
                </a:lnTo>
                <a:cubicBezTo>
                  <a:pt x="942872" y="5833950"/>
                  <a:pt x="1423557" y="4687315"/>
                  <a:pt x="1423557" y="3429000"/>
                </a:cubicBezTo>
                <a:cubicBezTo>
                  <a:pt x="1423557" y="2170685"/>
                  <a:pt x="942872" y="1024050"/>
                  <a:pt x="154196" y="16088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6150" y="1036565"/>
            <a:ext cx="4514851" cy="57398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150" y="2296952"/>
            <a:ext cx="4514851" cy="377999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326300" y="1675127"/>
            <a:ext cx="4484700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4901" y="518740"/>
            <a:ext cx="4991099" cy="5924550"/>
          </a:xfrm>
        </p:spPr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Номер слайда 21">
            <a:extLst>
              <a:ext uri="{FF2B5EF4-FFF2-40B4-BE49-F238E27FC236}">
                <a16:creationId xmlns:a16="http://schemas.microsoft.com/office/drawing/2014/main" id="{2AD04D12-2503-45DD-8909-074A5644588E}"/>
              </a:ext>
            </a:extLst>
          </p:cNvPr>
          <p:cNvSpPr txBox="1">
            <a:spLocks/>
          </p:cNvSpPr>
          <p:nvPr userDrawn="1"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>
                <a:solidFill>
                  <a:schemeClr val="bg1">
                    <a:alpha val="50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922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234FF3D-DFA8-484F-A7A7-95C7BF99FEF3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1104901" y="0"/>
            <a:ext cx="5402083" cy="6858000"/>
          </a:xfrm>
          <a:custGeom>
            <a:avLst/>
            <a:gdLst>
              <a:gd name="connsiteX0" fmla="*/ 0 w 5402083"/>
              <a:gd name="connsiteY0" fmla="*/ 0 h 6858000"/>
              <a:gd name="connsiteX1" fmla="*/ 5401085 w 5402083"/>
              <a:gd name="connsiteY1" fmla="*/ 0 h 6858000"/>
              <a:gd name="connsiteX2" fmla="*/ 5355776 w 5402083"/>
              <a:gd name="connsiteY2" fmla="*/ 42971 h 6858000"/>
              <a:gd name="connsiteX3" fmla="*/ 3946012 w 5402083"/>
              <a:gd name="connsiteY3" fmla="*/ 3428527 h 6858000"/>
              <a:gd name="connsiteX4" fmla="*/ 5355776 w 5402083"/>
              <a:gd name="connsiteY4" fmla="*/ 6814084 h 6858000"/>
              <a:gd name="connsiteX5" fmla="*/ 5402083 w 5402083"/>
              <a:gd name="connsiteY5" fmla="*/ 6858000 h 6858000"/>
              <a:gd name="connsiteX6" fmla="*/ 0 w 54020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2083" h="6858000">
                <a:moveTo>
                  <a:pt x="0" y="0"/>
                </a:moveTo>
                <a:lnTo>
                  <a:pt x="5401085" y="0"/>
                </a:lnTo>
                <a:lnTo>
                  <a:pt x="5355776" y="42971"/>
                </a:lnTo>
                <a:cubicBezTo>
                  <a:pt x="4484752" y="909410"/>
                  <a:pt x="3946012" y="2106385"/>
                  <a:pt x="3946012" y="3428527"/>
                </a:cubicBezTo>
                <a:cubicBezTo>
                  <a:pt x="3946012" y="4750669"/>
                  <a:pt x="4484752" y="5947644"/>
                  <a:pt x="5355776" y="6814084"/>
                </a:cubicBezTo>
                <a:lnTo>
                  <a:pt x="54020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0928820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3" b="1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6976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Oval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2" name="Oval 21"/>
          <p:cNvSpPr/>
          <p:nvPr userDrawn="1"/>
        </p:nvSpPr>
        <p:spPr>
          <a:xfrm>
            <a:off x="1104900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270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A9A0366-A1B7-4E16-B13E-603846466E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68726" y="3534503"/>
            <a:ext cx="4560094" cy="465997"/>
          </a:xfrm>
        </p:spPr>
        <p:txBody>
          <a:bodyPr>
            <a:noAutofit/>
          </a:bodyPr>
          <a:lstStyle>
            <a:lvl1pPr marL="0" indent="0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74FC2C-96CE-4523-B50F-ADC18C0A998B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E8541-FA8A-4117-90A5-95E6E9B8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964" y="1864903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3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0" y="0"/>
            <a:ext cx="110871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B3F602-0F3F-45E1-BDB9-44D57F609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5986" y="853066"/>
            <a:ext cx="2097590" cy="1331680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06546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01DAC-95B2-4F9E-A9B4-92382F94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70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57AA7-D108-4C6F-9455-5A9AC5F7D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825625"/>
            <a:ext cx="102488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BCC2B-A9FA-4472-8509-74B42C12A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D32F58-EB48-4836-BA45-971BA1AA1608}"/>
              </a:ext>
            </a:extLst>
          </p:cNvPr>
          <p:cNvCxnSpPr/>
          <p:nvPr userDrawn="1"/>
        </p:nvCxnSpPr>
        <p:spPr>
          <a:xfrm>
            <a:off x="559704" y="553721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61">
            <a:extLst>
              <a:ext uri="{FF2B5EF4-FFF2-40B4-BE49-F238E27FC236}">
                <a16:creationId xmlns:a16="http://schemas.microsoft.com/office/drawing/2014/main" id="{9DA099E0-27DA-42BD-9D42-E4CA07B78FDD}"/>
              </a:ext>
            </a:extLst>
          </p:cNvPr>
          <p:cNvSpPr/>
          <p:nvPr userDrawn="1"/>
        </p:nvSpPr>
        <p:spPr>
          <a:xfrm rot="16200000">
            <a:off x="-1548505" y="3225098"/>
            <a:ext cx="4216420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spc="60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Helsinki </a:t>
            </a:r>
            <a:r>
              <a:rPr lang="en-US" sz="2400" b="1" kern="1200" spc="6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R&amp;B Café </a:t>
            </a:r>
            <a:endParaRPr lang="en-US" sz="2400" b="1" i="0" spc="600" dirty="0">
              <a:solidFill>
                <a:schemeClr val="accent1"/>
              </a:solidFill>
              <a:latin typeface="+mn-lt"/>
              <a:cs typeface="Gill Sans" panose="020B0502020104020203" pitchFamily="34" charset="-79"/>
            </a:endParaRPr>
          </a:p>
        </p:txBody>
      </p:sp>
      <p:sp>
        <p:nvSpPr>
          <p:cNvPr id="19" name="Номер слайда 21">
            <a:extLst>
              <a:ext uri="{FF2B5EF4-FFF2-40B4-BE49-F238E27FC236}">
                <a16:creationId xmlns:a16="http://schemas.microsoft.com/office/drawing/2014/main" id="{BDEFFF1D-21D1-45B8-A062-F9140F937EE2}"/>
              </a:ext>
            </a:extLst>
          </p:cNvPr>
          <p:cNvSpPr txBox="1">
            <a:spLocks/>
          </p:cNvSpPr>
          <p:nvPr userDrawn="1"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/>
              <a:pPr/>
              <a:t>‹#›</a:t>
            </a:fld>
            <a:endParaRPr lang="en-US" sz="1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BA112-2FA0-448A-A373-EB297C4661F0}"/>
              </a:ext>
            </a:extLst>
          </p:cNvPr>
          <p:cNvCxnSpPr/>
          <p:nvPr userDrawn="1"/>
        </p:nvCxnSpPr>
        <p:spPr>
          <a:xfrm>
            <a:off x="559704" y="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06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64" r:id="rId7"/>
    <p:sldLayoutId id="2147483665" r:id="rId8"/>
    <p:sldLayoutId id="2147483668" r:id="rId9"/>
    <p:sldLayoutId id="2147483677" r:id="rId10"/>
    <p:sldLayoutId id="2147483673" r:id="rId11"/>
    <p:sldLayoutId id="2147483674" r:id="rId12"/>
    <p:sldLayoutId id="2147483680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net2.stat.fi/PXWeb/pxweb/en/Postinumeroalueittainen_avoin_tieto/Postinumeroalueittainen_avoin_tieto__2021/paavo_pxt_12f7.px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1684505"/>
            <a:ext cx="10668000" cy="29694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8000" spc="1500" dirty="0"/>
              <a:t>The Battle of the Neighborhoods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104900" y="4653948"/>
            <a:ext cx="10668000" cy="853179"/>
          </a:xfrm>
        </p:spPr>
        <p:txBody>
          <a:bodyPr/>
          <a:lstStyle/>
          <a:p>
            <a:r>
              <a:rPr lang="en-US" sz="2800" dirty="0"/>
              <a:t>A Clustering Approach for Determining the Optimal New Café Location in Helsinki</a:t>
            </a:r>
          </a:p>
        </p:txBody>
      </p:sp>
    </p:spTree>
    <p:extLst>
      <p:ext uri="{BB962C8B-B14F-4D97-AF65-F5344CB8AC3E}">
        <p14:creationId xmlns:p14="http://schemas.microsoft.com/office/powerpoint/2010/main" val="387664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The Optimal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149" y="2356548"/>
            <a:ext cx="4514851" cy="3981240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600" dirty="0"/>
              <a:t>Cluster 2, consisting of </a:t>
            </a:r>
            <a:r>
              <a:rPr lang="en-US" sz="1600" i="1" dirty="0" err="1"/>
              <a:t>Punavuori</a:t>
            </a:r>
            <a:r>
              <a:rPr lang="en-US" sz="1600" dirty="0"/>
              <a:t> and </a:t>
            </a:r>
            <a:r>
              <a:rPr lang="en-US" sz="1600" i="1" dirty="0" err="1"/>
              <a:t>Sörnäinen</a:t>
            </a:r>
            <a:r>
              <a:rPr lang="en-US" sz="1600" i="1" dirty="0"/>
              <a:t>,</a:t>
            </a:r>
            <a:r>
              <a:rPr lang="en-US" sz="1600" dirty="0"/>
              <a:t> had the highest estimated annual revenue (i.e., 344,007 €). </a:t>
            </a:r>
          </a:p>
          <a:p>
            <a:pPr marL="0" marR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600" dirty="0"/>
              <a:t>Between the two, </a:t>
            </a:r>
            <a:r>
              <a:rPr lang="en-US" sz="1600" i="1" dirty="0" err="1"/>
              <a:t>Sörnäinen</a:t>
            </a:r>
            <a:r>
              <a:rPr lang="en-US" sz="1600" dirty="0"/>
              <a:t> had the larger annual revenue estimate of 397,474 € (versus </a:t>
            </a:r>
            <a:r>
              <a:rPr lang="en-US" sz="1600" i="1" dirty="0" err="1"/>
              <a:t>Punavuori</a:t>
            </a:r>
            <a:r>
              <a:rPr lang="en-US" sz="1600" dirty="0" err="1"/>
              <a:t>’s</a:t>
            </a:r>
            <a:r>
              <a:rPr lang="en-US" sz="1600" dirty="0"/>
              <a:t> 285,637 €). </a:t>
            </a:r>
          </a:p>
          <a:p>
            <a:pPr marL="0" indent="0">
              <a:buNone/>
            </a:pPr>
            <a:r>
              <a:rPr lang="en-US" sz="1600" b="1" dirty="0"/>
              <a:t>Recommendation to the client</a:t>
            </a:r>
            <a:r>
              <a:rPr lang="en-US" sz="1600" dirty="0"/>
              <a:t>: Consider opening the first Helsinki R&amp;B Café in </a:t>
            </a:r>
            <a:r>
              <a:rPr lang="en-US" sz="1600" b="1" i="1" dirty="0" err="1"/>
              <a:t>Sörnäinen</a:t>
            </a:r>
            <a:r>
              <a:rPr lang="en-US" sz="1600" dirty="0"/>
              <a:t>. Then, if the café is successful, consider opening an additional café in </a:t>
            </a:r>
            <a:r>
              <a:rPr lang="en-US" sz="1600" b="1" i="1" dirty="0" err="1"/>
              <a:t>Punavuori</a:t>
            </a:r>
            <a:r>
              <a:rPr lang="en-US" sz="1600" dirty="0"/>
              <a:t>.</a:t>
            </a:r>
          </a:p>
          <a:p>
            <a:pPr marL="0" marR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sz="1600" dirty="0"/>
          </a:p>
          <a:p>
            <a:pPr marL="0" marR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156D2F-F647-4D54-85AD-50EB8C336F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4901" y="2159764"/>
            <a:ext cx="4991099" cy="374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</a:rPr>
              <a:t>Mean Feature Values and Revenue Estimates</a:t>
            </a:r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1A98D2-88EA-4505-86D7-01D2805EC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25455"/>
              </p:ext>
            </p:extLst>
          </p:nvPr>
        </p:nvGraphicFramePr>
        <p:xfrm>
          <a:off x="814387" y="2770770"/>
          <a:ext cx="5919788" cy="13164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595793">
                  <a:extLst>
                    <a:ext uri="{9D8B030D-6E8A-4147-A177-3AD203B41FA5}">
                      <a16:colId xmlns:a16="http://schemas.microsoft.com/office/drawing/2014/main" val="889586253"/>
                    </a:ext>
                  </a:extLst>
                </a:gridCol>
                <a:gridCol w="781679">
                  <a:extLst>
                    <a:ext uri="{9D8B030D-6E8A-4147-A177-3AD203B41FA5}">
                      <a16:colId xmlns:a16="http://schemas.microsoft.com/office/drawing/2014/main" val="1149550827"/>
                    </a:ext>
                  </a:extLst>
                </a:gridCol>
                <a:gridCol w="848407">
                  <a:extLst>
                    <a:ext uri="{9D8B030D-6E8A-4147-A177-3AD203B41FA5}">
                      <a16:colId xmlns:a16="http://schemas.microsoft.com/office/drawing/2014/main" val="2310224899"/>
                    </a:ext>
                  </a:extLst>
                </a:gridCol>
                <a:gridCol w="619624">
                  <a:extLst>
                    <a:ext uri="{9D8B030D-6E8A-4147-A177-3AD203B41FA5}">
                      <a16:colId xmlns:a16="http://schemas.microsoft.com/office/drawing/2014/main" val="2805280824"/>
                    </a:ext>
                  </a:extLst>
                </a:gridCol>
                <a:gridCol w="829342">
                  <a:extLst>
                    <a:ext uri="{9D8B030D-6E8A-4147-A177-3AD203B41FA5}">
                      <a16:colId xmlns:a16="http://schemas.microsoft.com/office/drawing/2014/main" val="2759777974"/>
                    </a:ext>
                  </a:extLst>
                </a:gridCol>
                <a:gridCol w="600558">
                  <a:extLst>
                    <a:ext uri="{9D8B030D-6E8A-4147-A177-3AD203B41FA5}">
                      <a16:colId xmlns:a16="http://schemas.microsoft.com/office/drawing/2014/main" val="609936691"/>
                    </a:ext>
                  </a:extLst>
                </a:gridCol>
                <a:gridCol w="629156">
                  <a:extLst>
                    <a:ext uri="{9D8B030D-6E8A-4147-A177-3AD203B41FA5}">
                      <a16:colId xmlns:a16="http://schemas.microsoft.com/office/drawing/2014/main" val="1683156967"/>
                    </a:ext>
                  </a:extLst>
                </a:gridCol>
                <a:gridCol w="1015229">
                  <a:extLst>
                    <a:ext uri="{9D8B030D-6E8A-4147-A177-3AD203B41FA5}">
                      <a16:colId xmlns:a16="http://schemas.microsoft.com/office/drawing/2014/main" val="3728196935"/>
                    </a:ext>
                  </a:extLst>
                </a:gridCol>
              </a:tblGrid>
              <a:tr h="447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Cluster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Median Income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Population Density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% aged 18-34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Restaurant Venues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Café Venues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Visitors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Annual Revenue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4888450"/>
                  </a:ext>
                </a:extLst>
              </a:tr>
              <a:tr h="2171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0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24,173.38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3,512.18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25.96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110,230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277735"/>
                  </a:ext>
                </a:extLst>
              </a:tr>
              <a:tr h="2171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1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30,623.95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1,985.38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19.42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44,098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6224775"/>
                  </a:ext>
                </a:extLst>
              </a:tr>
              <a:tr h="2171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26,626.00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19,117.00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40.22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14.00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3.50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646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344,007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962740"/>
                  </a:ext>
                </a:extLst>
              </a:tr>
              <a:tr h="2171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3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27,755.47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8,528.93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32.78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6.27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146,548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7949429"/>
                  </a:ext>
                </a:extLst>
              </a:tr>
            </a:tbl>
          </a:graphicData>
        </a:graphic>
      </p:graphicFrame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6395C035-94C3-4E42-B1C9-8D85B6DC46A2}"/>
              </a:ext>
            </a:extLst>
          </p:cNvPr>
          <p:cNvSpPr txBox="1">
            <a:spLocks/>
          </p:cNvSpPr>
          <p:nvPr/>
        </p:nvSpPr>
        <p:spPr>
          <a:xfrm>
            <a:off x="914400" y="4186951"/>
            <a:ext cx="5372100" cy="650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sz="12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: “Total visitors” refers to the estimated total number of unique visitors the café will attract in one year. Annual revenue is in euros (€).</a:t>
            </a:r>
          </a:p>
        </p:txBody>
      </p:sp>
    </p:spTree>
    <p:extLst>
      <p:ext uri="{BB962C8B-B14F-4D97-AF65-F5344CB8AC3E}">
        <p14:creationId xmlns:p14="http://schemas.microsoft.com/office/powerpoint/2010/main" val="8397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5B5BEE-6663-477E-84CC-8F3239D3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606425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Results: Charts Comparing Mean Feature Values, Annual Count of Unique Visitors, and Annual Revenues Across Clusters </a:t>
            </a:r>
          </a:p>
        </p:txBody>
      </p:sp>
      <p:pic>
        <p:nvPicPr>
          <p:cNvPr id="6" name="Content Placeholder 5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46D46ECA-E036-4135-B26A-01B08BE33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971550"/>
            <a:ext cx="8308154" cy="54864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9A428D-2903-4F42-9A49-17EC9F456A07}"/>
              </a:ext>
            </a:extLst>
          </p:cNvPr>
          <p:cNvSpPr txBox="1">
            <a:spLocks/>
          </p:cNvSpPr>
          <p:nvPr/>
        </p:nvSpPr>
        <p:spPr>
          <a:xfrm>
            <a:off x="1104900" y="6381750"/>
            <a:ext cx="8174803" cy="37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i="1" dirty="0"/>
              <a:t>Note</a:t>
            </a:r>
            <a:r>
              <a:rPr lang="en-US" sz="1200" dirty="0"/>
              <a:t>: “Target age base” refers to the estimated number of inhabitants aged 18-34 that the café can reach in a year.  In contrast, “non-target age base” refers to the number of inhabitants </a:t>
            </a:r>
            <a:r>
              <a:rPr lang="en-US" sz="1200" i="1" dirty="0"/>
              <a:t>not </a:t>
            </a:r>
            <a:r>
              <a:rPr lang="en-US" sz="1200" dirty="0"/>
              <a:t>aged 18-34 that the café can reach.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E85947-2D54-4BD6-BE2D-3AFCF17F7BBC}"/>
              </a:ext>
            </a:extLst>
          </p:cNvPr>
          <p:cNvSpPr txBox="1">
            <a:spLocks/>
          </p:cNvSpPr>
          <p:nvPr/>
        </p:nvSpPr>
        <p:spPr>
          <a:xfrm>
            <a:off x="9524999" y="1123950"/>
            <a:ext cx="2085975" cy="5212080"/>
          </a:xfrm>
          <a:prstGeom prst="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</p:spPr>
        <p:txBody>
          <a:bodyPr vert="horz" lIns="91440" tIns="182880" rIns="91440" bIns="9144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sz="1300" b="1" dirty="0"/>
              <a:t>Cluster 2 has the following advantages</a:t>
            </a:r>
            <a:r>
              <a:rPr lang="en-US" sz="1300" dirty="0"/>
              <a:t>:</a:t>
            </a:r>
          </a:p>
          <a:p>
            <a:pPr marL="342900" marR="0" lvl="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Highest estimated annual revenue.</a:t>
            </a:r>
          </a:p>
          <a:p>
            <a:pPr marL="342900" marR="0" lvl="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Highest estimated count of annual visitors.</a:t>
            </a:r>
            <a:endParaRPr lang="en-US" sz="13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Highest population density.</a:t>
            </a:r>
            <a:endParaRPr lang="en-US" sz="1300" dirty="0">
              <a:effectLst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Highest proportion of inhabitants aged 18-34.</a:t>
            </a:r>
            <a:endParaRPr lang="en-US" sz="1300" dirty="0">
              <a:effectLst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ighest concentration of nearby restaurants.</a:t>
            </a:r>
          </a:p>
          <a:p>
            <a:pPr marL="0" marR="0" lvl="0" indent="0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SzPts val="1000"/>
              <a:buNone/>
              <a:tabLst>
                <a:tab pos="457200" algn="l"/>
              </a:tabLst>
            </a:pPr>
            <a:r>
              <a:rPr lang="en-US" sz="1300" b="1" dirty="0"/>
              <a:t>And the following disadvantages</a:t>
            </a:r>
            <a:r>
              <a:rPr lang="en-US" sz="1300" dirty="0"/>
              <a:t>:</a:t>
            </a:r>
          </a:p>
          <a:p>
            <a:pPr marL="342900" marR="0" lvl="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It ranked 3</a:t>
            </a:r>
            <a:r>
              <a:rPr lang="en-US" sz="1300" baseline="30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(out of 4) in median income.</a:t>
            </a:r>
            <a:endParaRPr lang="en-US" sz="1300" dirty="0">
              <a:effectLst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It had the highest concentration of pre-existing cafés (i.e., greatest competition).</a:t>
            </a:r>
            <a:endParaRPr lang="en-US" sz="1300" dirty="0">
              <a:effectLst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None/>
              <a:tabLst>
                <a:tab pos="457200" algn="l"/>
              </a:tabLst>
            </a:pPr>
            <a:endParaRPr lang="en-US" sz="1300" dirty="0"/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Map&#10;&#10;Description automatically generated">
            <a:extLst>
              <a:ext uri="{FF2B5EF4-FFF2-40B4-BE49-F238E27FC236}">
                <a16:creationId xmlns:a16="http://schemas.microsoft.com/office/drawing/2014/main" id="{4F68324E-E78E-482F-BA6A-D695A2AB43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03" r="1603"/>
          <a:stretch>
            <a:fillRect/>
          </a:stretch>
        </p:blipFill>
        <p:spPr/>
      </p:pic>
      <p:sp>
        <p:nvSpPr>
          <p:cNvPr id="6" name="Oval 5" descr="Image caption">
            <a:extLst>
              <a:ext uri="{FF2B5EF4-FFF2-40B4-BE49-F238E27FC236}">
                <a16:creationId xmlns:a16="http://schemas.microsoft.com/office/drawing/2014/main" id="{2BCB8CB3-8468-48D4-9C1D-A581FC558D6F}"/>
              </a:ext>
            </a:extLst>
          </p:cNvPr>
          <p:cNvSpPr/>
          <p:nvPr/>
        </p:nvSpPr>
        <p:spPr>
          <a:xfrm>
            <a:off x="9353010" y="324464"/>
            <a:ext cx="2401524" cy="238888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9385986" y="853066"/>
            <a:ext cx="2097590" cy="133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algn="ctr"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7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Here we can see the emerging clusters</a:t>
            </a:r>
            <a:endParaRPr lang="en-US" sz="1700" dirty="0"/>
          </a:p>
        </p:txBody>
      </p:sp>
      <p:sp>
        <p:nvSpPr>
          <p:cNvPr id="7" name="Slide Number 21">
            <a:extLst>
              <a:ext uri="{FF2B5EF4-FFF2-40B4-BE49-F238E27FC236}">
                <a16:creationId xmlns:a16="http://schemas.microsoft.com/office/drawing/2014/main" id="{F4A07F3C-2C0D-4DC2-AB4F-E0355135560A}"/>
              </a:ext>
            </a:extLst>
          </p:cNvPr>
          <p:cNvSpPr txBox="1">
            <a:spLocks/>
          </p:cNvSpPr>
          <p:nvPr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>
                <a:solidFill>
                  <a:schemeClr val="bg1">
                    <a:alpha val="50000"/>
                  </a:schemeClr>
                </a:solidFill>
              </a:rPr>
              <a:pPr/>
              <a:t>12</a:t>
            </a:fld>
            <a:endParaRPr lang="en-US" sz="10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EB985F8A-17BD-4D34-8264-513487E7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Photo Slide</a:t>
            </a:r>
          </a:p>
        </p:txBody>
      </p:sp>
    </p:spTree>
    <p:extLst>
      <p:ext uri="{BB962C8B-B14F-4D97-AF65-F5344CB8AC3E}">
        <p14:creationId xmlns:p14="http://schemas.microsoft.com/office/powerpoint/2010/main" val="28056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Image comparison 1">
            <a:extLst>
              <a:ext uri="{FF2B5EF4-FFF2-40B4-BE49-F238E27FC236}">
                <a16:creationId xmlns:a16="http://schemas.microsoft.com/office/drawing/2014/main" id="{EFD33049-673D-43F4-9219-42BEF84C28FF}"/>
              </a:ext>
            </a:extLst>
          </p:cNvPr>
          <p:cNvPicPr>
            <a:picLocks noGrp="1" noChangeAspect="1"/>
          </p:cNvPicPr>
          <p:nvPr>
            <p:ph type="pic" sz="quarter" idx="10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65A5376C-613D-4FB8-8667-427E0D7D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38801-5FA2-45D0-8DCD-2CE63F6A7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neighborhoods were clustered based on five features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concentration of pre-existing restaurants and cafés in each neighborhood was measured using proxies (i.e., the number of venues within a 500m radius area from the neighborhoods’ central coordinates).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revenue was estimated using a formula based on mathematical assumptions with few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optimal location was determined based on estimated revenue only and thus differences in cost were not considered. </a:t>
            </a:r>
          </a:p>
        </p:txBody>
      </p:sp>
      <p:pic>
        <p:nvPicPr>
          <p:cNvPr id="20" name="Picture Placeholder 19" descr="Image comparison 2">
            <a:extLst>
              <a:ext uri="{FF2B5EF4-FFF2-40B4-BE49-F238E27FC236}">
                <a16:creationId xmlns:a16="http://schemas.microsoft.com/office/drawing/2014/main" id="{4E899E91-147B-4F85-96C4-044D2D53D2AA}"/>
              </a:ext>
            </a:extLst>
          </p:cNvPr>
          <p:cNvPicPr>
            <a:picLocks noGrp="1" noChangeAspect="1"/>
          </p:cNvPicPr>
          <p:nvPr>
            <p:ph type="pic" sz="quarter" idx="10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C2EFE3-751E-4B8B-A2C0-0FCD72A5E0EF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Future Directions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D0101B-4320-4130-8381-DDFACEB78A63}"/>
              </a:ext>
            </a:extLst>
          </p:cNvPr>
          <p:cNvSpPr>
            <a:spLocks noGrp="1"/>
          </p:cNvSpPr>
          <p:nvPr>
            <p:ph type="body" sz="half" idx="10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examining additional features such as location’s accessibility by public transport, presence of “R-</a:t>
            </a:r>
            <a:r>
              <a:rPr lang="en-US" dirty="0" err="1"/>
              <a:t>kioski</a:t>
            </a:r>
            <a:r>
              <a:rPr lang="en-US" dirty="0"/>
              <a:t>” (i.e., a convenience store chain popular for coffee), and quality of nearby restaurants and rival cafés.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sales generated not only by neighborhood inhabitants but also tourists and visitors from other neighborhoods.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total costs in addition to revenue for determining the optimal location.</a:t>
            </a:r>
          </a:p>
        </p:txBody>
      </p:sp>
    </p:spTree>
    <p:extLst>
      <p:ext uri="{BB962C8B-B14F-4D97-AF65-F5344CB8AC3E}">
        <p14:creationId xmlns:p14="http://schemas.microsoft.com/office/powerpoint/2010/main" val="319111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ouring Milk Design into Coffee" title="Pouring Milk Design into Coffee">
            <a:extLst>
              <a:ext uri="{FF2B5EF4-FFF2-40B4-BE49-F238E27FC236}">
                <a16:creationId xmlns:a16="http://schemas.microsoft.com/office/drawing/2014/main" id="{875ED820-017D-47E9-8107-163E4133A528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886428"/>
            <a:ext cx="4562856" cy="60120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6223734" y="1521932"/>
            <a:ext cx="4863365" cy="444964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1600" spc="0" dirty="0">
                <a:solidFill>
                  <a:schemeClr val="tx1"/>
                </a:solidFill>
              </a:rPr>
              <a:t>Population-related data and venue-related data gathered from </a:t>
            </a:r>
            <a:r>
              <a:rPr lang="en-US" sz="1600" i="1" spc="0" dirty="0">
                <a:solidFill>
                  <a:schemeClr val="tx1"/>
                </a:solidFill>
              </a:rPr>
              <a:t>Tilastokeskus</a:t>
            </a:r>
            <a:r>
              <a:rPr lang="en-US" sz="1600" spc="0" dirty="0">
                <a:solidFill>
                  <a:schemeClr val="tx1"/>
                </a:solidFill>
              </a:rPr>
              <a:t> and </a:t>
            </a:r>
            <a:r>
              <a:rPr lang="en-US" sz="1600" i="1" spc="0" dirty="0">
                <a:solidFill>
                  <a:schemeClr val="tx1"/>
                </a:solidFill>
              </a:rPr>
              <a:t>Foursquare</a:t>
            </a:r>
            <a:r>
              <a:rPr lang="en-US" sz="1600" spc="0" dirty="0">
                <a:solidFill>
                  <a:schemeClr val="tx1"/>
                </a:solidFill>
              </a:rPr>
              <a:t>, respectively, were used to segment 83 Helsinki neighborhoods into four clusters based on features such as population density, income, proportion of young people, and concentration of nearby restaurants and pre-existing cafés. </a:t>
            </a:r>
          </a:p>
          <a:p>
            <a:pPr>
              <a:lnSpc>
                <a:spcPct val="114000"/>
              </a:lnSpc>
            </a:pPr>
            <a:r>
              <a:rPr lang="en-US" sz="1600" spc="0" dirty="0">
                <a:solidFill>
                  <a:schemeClr val="tx1"/>
                </a:solidFill>
              </a:rPr>
              <a:t>The clusters were then ranked based on annual revenue (i.e., if the café were to be opened within that cluster), which was estimated using a set of business and mathematical assumptions. </a:t>
            </a:r>
          </a:p>
          <a:p>
            <a:pPr>
              <a:lnSpc>
                <a:spcPct val="114000"/>
              </a:lnSpc>
            </a:pPr>
            <a:r>
              <a:rPr lang="en-US" sz="1600" spc="0" dirty="0">
                <a:solidFill>
                  <a:schemeClr val="tx1"/>
                </a:solidFill>
              </a:rPr>
              <a:t>According to the results, the neighborhood cluster consisting of </a:t>
            </a:r>
            <a:r>
              <a:rPr lang="en-US" sz="1600" i="1" spc="0" dirty="0" err="1">
                <a:solidFill>
                  <a:schemeClr val="tx1"/>
                </a:solidFill>
              </a:rPr>
              <a:t>Sörnäinen</a:t>
            </a:r>
            <a:r>
              <a:rPr lang="en-US" sz="1600" spc="0" dirty="0">
                <a:solidFill>
                  <a:schemeClr val="tx1"/>
                </a:solidFill>
              </a:rPr>
              <a:t> and </a:t>
            </a:r>
            <a:r>
              <a:rPr lang="en-US" sz="1600" i="1" spc="0" dirty="0" err="1">
                <a:solidFill>
                  <a:schemeClr val="tx1"/>
                </a:solidFill>
              </a:rPr>
              <a:t>Punavuori</a:t>
            </a:r>
            <a:r>
              <a:rPr lang="en-US" sz="1600" spc="0" dirty="0">
                <a:solidFill>
                  <a:schemeClr val="tx1"/>
                </a:solidFill>
              </a:rPr>
              <a:t> are the optimal new café locations.</a:t>
            </a:r>
          </a:p>
        </p:txBody>
      </p:sp>
    </p:spTree>
    <p:extLst>
      <p:ext uri="{BB962C8B-B14F-4D97-AF65-F5344CB8AC3E}">
        <p14:creationId xmlns:p14="http://schemas.microsoft.com/office/powerpoint/2010/main" val="43015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937792"/>
            <a:ext cx="10668000" cy="2969443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482C242-6865-4FF8-811E-AD916C5E5ACC}"/>
              </a:ext>
            </a:extLst>
          </p:cNvPr>
          <p:cNvSpPr txBox="1">
            <a:spLocks/>
          </p:cNvSpPr>
          <p:nvPr/>
        </p:nvSpPr>
        <p:spPr>
          <a:xfrm>
            <a:off x="5380371" y="4667018"/>
            <a:ext cx="2778110" cy="3287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pc="200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Young Hun Ji</a:t>
            </a:r>
            <a:endParaRPr kumimoji="0" lang="en-US" u="none" strike="noStrike" kern="1200" cap="none" spc="200" normalizeH="0" baseline="0" noProof="0" dirty="0">
              <a:ln>
                <a:noFill/>
              </a:ln>
              <a:solidFill>
                <a:srgbClr val="2F3342"/>
              </a:solidFill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FA605DA6-D2AE-4E36-8736-4375748596C0}"/>
              </a:ext>
            </a:extLst>
          </p:cNvPr>
          <p:cNvSpPr txBox="1">
            <a:spLocks/>
          </p:cNvSpPr>
          <p:nvPr/>
        </p:nvSpPr>
        <p:spPr>
          <a:xfrm>
            <a:off x="5380372" y="5182737"/>
            <a:ext cx="2778106" cy="3287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u="none" strike="noStrike" kern="1200" cap="none" spc="200" normalizeH="0" baseline="0" noProof="0" dirty="0">
                <a:ln>
                  <a:noFill/>
                </a:ln>
                <a:solidFill>
                  <a:srgbClr val="2F3342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linkedin.com/in/younghunji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DE3972FF-9F48-40A0-A03E-7A4DAC9D0CAA}"/>
              </a:ext>
            </a:extLst>
          </p:cNvPr>
          <p:cNvSpPr txBox="1">
            <a:spLocks/>
          </p:cNvSpPr>
          <p:nvPr/>
        </p:nvSpPr>
        <p:spPr>
          <a:xfrm>
            <a:off x="5380372" y="5742439"/>
            <a:ext cx="2778106" cy="2091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u="none" strike="noStrike" kern="1200" cap="none" spc="200" normalizeH="0" baseline="0" noProof="0" dirty="0">
                <a:ln>
                  <a:noFill/>
                </a:ln>
                <a:solidFill>
                  <a:srgbClr val="2F3342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github.com/bloonsinthesky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5A320BC1-9054-4BAF-A591-EA9FEE6277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6235" y="4667019"/>
            <a:ext cx="347174" cy="304673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28B19A1C-3652-4758-9EFA-D6D56842B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60" y="5210422"/>
            <a:ext cx="282323" cy="282323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A55D0DE5-5E14-4A8E-9EEC-696F91065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752" y="5705837"/>
            <a:ext cx="282323" cy="2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4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erson Holding Coffee Beans" title="Person Holding Coffee Beans">
            <a:extLst>
              <a:ext uri="{FF2B5EF4-FFF2-40B4-BE49-F238E27FC236}">
                <a16:creationId xmlns:a16="http://schemas.microsoft.com/office/drawing/2014/main" id="{28AB8982-707E-4EEC-83D2-0727C4013D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4312565-5F29-4C96-B5A2-E1EAE5CB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402" y="988319"/>
            <a:ext cx="4393296" cy="124053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A5AD738-856D-4A85-B701-C986789D9E82}"/>
              </a:ext>
            </a:extLst>
          </p:cNvPr>
          <p:cNvSpPr>
            <a:spLocks noGrp="1"/>
          </p:cNvSpPr>
          <p:nvPr>
            <p:ph type="body" idx="71"/>
          </p:nvPr>
        </p:nvSpPr>
        <p:spPr>
          <a:xfrm>
            <a:off x="8416002" y="2433637"/>
            <a:ext cx="2943696" cy="260032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Assumptions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Limitations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14" name="Freeform 27">
            <a:extLst>
              <a:ext uri="{FF2B5EF4-FFF2-40B4-BE49-F238E27FC236}">
                <a16:creationId xmlns:a16="http://schemas.microsoft.com/office/drawing/2014/main" id="{944C982A-D694-43A6-9330-50F554BC2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1251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ouring Milk Design into Coffee" title="Pouring Milk Design into Coffee">
            <a:extLst>
              <a:ext uri="{FF2B5EF4-FFF2-40B4-BE49-F238E27FC236}">
                <a16:creationId xmlns:a16="http://schemas.microsoft.com/office/drawing/2014/main" id="{875ED820-017D-47E9-8107-163E4133A528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886428"/>
            <a:ext cx="4562856" cy="601206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6223734" y="1521932"/>
            <a:ext cx="4863365" cy="4449640"/>
          </a:xfrm>
        </p:spPr>
        <p:txBody>
          <a:bodyPr/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700" spc="0" dirty="0">
                <a:solidFill>
                  <a:schemeClr val="tx1"/>
                </a:solidFill>
              </a:rPr>
              <a:t>A hypothetical client wants to open a new café (called </a:t>
            </a:r>
            <a:r>
              <a:rPr lang="en-US" sz="1700" i="1" spc="0" dirty="0">
                <a:solidFill>
                  <a:schemeClr val="tx1"/>
                </a:solidFill>
              </a:rPr>
              <a:t>Helsinki R&amp;B Café</a:t>
            </a:r>
            <a:r>
              <a:rPr lang="en-US" sz="1700" spc="0" dirty="0">
                <a:solidFill>
                  <a:schemeClr val="tx1"/>
                </a:solidFill>
              </a:rPr>
              <a:t>), somewhere in Helsinki.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700" spc="0" dirty="0">
                <a:solidFill>
                  <a:schemeClr val="tx1"/>
                </a:solidFill>
              </a:rPr>
              <a:t>If the café is successful, she would like to open additional cafés in other Helsinki neighborhoods with similar characteristics to the first.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700" spc="0" dirty="0">
                <a:solidFill>
                  <a:schemeClr val="tx1"/>
                </a:solidFill>
              </a:rPr>
              <a:t>She has gathered a set of business insights regarding what constitutes the “optimal” new café location, based on extant research.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700" spc="0" dirty="0">
                <a:solidFill>
                  <a:schemeClr val="tx1"/>
                </a:solidFill>
              </a:rPr>
              <a:t>However, she lacks the data and analytics to determine which neighborhoods fit the optimal location profile.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700" spc="0" dirty="0">
                <a:solidFill>
                  <a:schemeClr val="tx1"/>
                </a:solidFill>
              </a:rPr>
              <a:t>Problem: Find the optimal new café location.</a:t>
            </a:r>
          </a:p>
          <a:p>
            <a:pPr>
              <a:lnSpc>
                <a:spcPct val="114000"/>
              </a:lnSpc>
            </a:pPr>
            <a:endParaRPr lang="en-US" sz="170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19986B-6BF1-4ACF-B9CC-DBD1466D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320" y="685801"/>
            <a:ext cx="9590264" cy="478600"/>
          </a:xfrm>
        </p:spPr>
        <p:txBody>
          <a:bodyPr/>
          <a:lstStyle/>
          <a:p>
            <a:pPr algn="ctr"/>
            <a:r>
              <a:rPr lang="en-US" sz="3500" dirty="0"/>
              <a:t>Assumptions: “What Constitutes Optimal Location?”</a:t>
            </a:r>
          </a:p>
        </p:txBody>
      </p:sp>
      <p:sp>
        <p:nvSpPr>
          <p:cNvPr id="8" name="Oval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9322" y="5717514"/>
            <a:ext cx="1012464" cy="100713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Slide Number 04">
            <a:extLst>
              <a:ext uri="{FF2B5EF4-FFF2-40B4-BE49-F238E27FC236}">
                <a16:creationId xmlns:a16="http://schemas.microsoft.com/office/drawing/2014/main" id="{979C3E78-CF44-41DC-A57F-A9DFA28E5F1F}"/>
              </a:ext>
            </a:extLst>
          </p:cNvPr>
          <p:cNvSpPr txBox="1">
            <a:spLocks/>
          </p:cNvSpPr>
          <p:nvPr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>
                <a:solidFill>
                  <a:schemeClr val="bg1">
                    <a:alpha val="50000"/>
                  </a:schemeClr>
                </a:solidFill>
              </a:rPr>
              <a:pPr/>
              <a:t>4</a:t>
            </a:fld>
            <a:endParaRPr lang="en-US" sz="1000" dirty="0">
              <a:solidFill>
                <a:schemeClr val="bg1">
                  <a:alpha val="50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EF4A78-98AA-43B0-BADC-93A166856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853945"/>
              </p:ext>
            </p:extLst>
          </p:nvPr>
        </p:nvGraphicFramePr>
        <p:xfrm>
          <a:off x="1300869" y="2073975"/>
          <a:ext cx="9561809" cy="431946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032168">
                  <a:extLst>
                    <a:ext uri="{9D8B030D-6E8A-4147-A177-3AD203B41FA5}">
                      <a16:colId xmlns:a16="http://schemas.microsoft.com/office/drawing/2014/main" val="3973505168"/>
                    </a:ext>
                  </a:extLst>
                </a:gridCol>
                <a:gridCol w="6529641">
                  <a:extLst>
                    <a:ext uri="{9D8B030D-6E8A-4147-A177-3AD203B41FA5}">
                      <a16:colId xmlns:a16="http://schemas.microsoft.com/office/drawing/2014/main" val="1529852184"/>
                    </a:ext>
                  </a:extLst>
                </a:gridCol>
              </a:tblGrid>
              <a:tr h="297589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Assumption</a:t>
                      </a:r>
                      <a:endParaRPr 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Rationale</a:t>
                      </a:r>
                      <a:endParaRPr 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737580"/>
                  </a:ext>
                </a:extLst>
              </a:tr>
              <a:tr h="626270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High income among inhabitants</a:t>
                      </a:r>
                      <a:endParaRPr 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Helsinki R&amp;B café will use high-end organic ingredients. So, the higher the inhabitants’ disposable income the better.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519599"/>
                  </a:ext>
                </a:extLst>
              </a:tr>
              <a:tr h="613761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High population density</a:t>
                      </a:r>
                      <a:endParaRPr 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higher the population density, the greater number of people the café can reach, ceteris paribus.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4670155"/>
                  </a:ext>
                </a:extLst>
              </a:tr>
              <a:tr h="613761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High proportion of people aged 18 to 34</a:t>
                      </a:r>
                      <a:endParaRPr lang="en-US" sz="17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style and atmosphere of Helsinki R&amp;B café will be tailored to fit the tastes of young people between the ages of 18 and 34.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2835440"/>
                  </a:ext>
                </a:extLst>
              </a:tr>
              <a:tr h="822521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High concentration of restaurants</a:t>
                      </a:r>
                      <a:endParaRPr 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Many people like to go a café either shortly before or after dining at a "sit-down" restaurant. Hence, the optimal location should have a high concentration of restaurants nearby.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1047472"/>
                  </a:ext>
                </a:extLst>
              </a:tr>
              <a:tr h="613761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Low concentration of pre-existing cafés</a:t>
                      </a:r>
                      <a:endParaRPr 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On the other hand, the ideal location should have a low concentration of pre-existing cafés nearby to minimize competition.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6733450"/>
                  </a:ext>
                </a:extLst>
              </a:tr>
            </a:tbl>
          </a:graphicData>
        </a:graphic>
      </p:graphicFrame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6A52CF2-9308-45C1-92A2-ACC7673C89E5}"/>
              </a:ext>
            </a:extLst>
          </p:cNvPr>
          <p:cNvSpPr txBox="1">
            <a:spLocks/>
          </p:cNvSpPr>
          <p:nvPr/>
        </p:nvSpPr>
        <p:spPr>
          <a:xfrm>
            <a:off x="1322208" y="1408876"/>
            <a:ext cx="9547584" cy="588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</a:pPr>
            <a:r>
              <a:rPr lang="en-US" sz="19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client has provided the following business assumptions regarding the optimal location: </a:t>
            </a:r>
          </a:p>
        </p:txBody>
      </p:sp>
    </p:spTree>
    <p:extLst>
      <p:ext uri="{BB962C8B-B14F-4D97-AF65-F5344CB8AC3E}">
        <p14:creationId xmlns:p14="http://schemas.microsoft.com/office/powerpoint/2010/main" val="4341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Pouring Coffee" title="Pouring Coffee">
            <a:extLst>
              <a:ext uri="{FF2B5EF4-FFF2-40B4-BE49-F238E27FC236}">
                <a16:creationId xmlns:a16="http://schemas.microsoft.com/office/drawing/2014/main" id="{1E3B9FEC-22B7-4FE3-B73D-CDC86E43E160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11E0449-C335-46DB-B971-B68D8522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460" y="971550"/>
            <a:ext cx="5783349" cy="533400"/>
          </a:xfrm>
        </p:spPr>
        <p:txBody>
          <a:bodyPr/>
          <a:lstStyle/>
          <a:p>
            <a:r>
              <a:rPr lang="en-US" sz="3000" dirty="0"/>
              <a:t>Method: Features and Data Sources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9"/>
          </p:nvPr>
        </p:nvSpPr>
        <p:spPr>
          <a:xfrm>
            <a:off x="5220597" y="1600200"/>
            <a:ext cx="5578882" cy="4543425"/>
          </a:xfrm>
        </p:spPr>
        <p:txBody>
          <a:bodyPr/>
          <a:lstStyle/>
          <a:p>
            <a:pPr marL="0" indent="0">
              <a:lnSpc>
                <a:spcPct val="114000"/>
              </a:lnSpc>
              <a:spcAft>
                <a:spcPts val="300"/>
              </a:spcAft>
              <a:buNone/>
            </a:pPr>
            <a:r>
              <a:rPr lang="en-US" sz="1600" b="1" dirty="0"/>
              <a:t>Five features were selected for clustering analysis:</a:t>
            </a:r>
          </a:p>
          <a:p>
            <a:pPr>
              <a:lnSpc>
                <a:spcPct val="114000"/>
              </a:lnSpc>
              <a:spcAft>
                <a:spcPts val="300"/>
              </a:spcAft>
            </a:pPr>
            <a:r>
              <a:rPr lang="en-US" sz="1600" dirty="0"/>
              <a:t>Three were </a:t>
            </a:r>
            <a:r>
              <a:rPr lang="en-US" sz="1600" b="1" dirty="0"/>
              <a:t>population-related</a:t>
            </a:r>
            <a:r>
              <a:rPr lang="en-US" sz="1600" dirty="0"/>
              <a:t>:</a:t>
            </a:r>
          </a:p>
          <a:p>
            <a:pPr marL="800100" lvl="1" indent="-342900" algn="l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600" dirty="0"/>
              <a:t>Median income of neighborhood inhabitants</a:t>
            </a:r>
          </a:p>
          <a:p>
            <a:pPr marL="800100" lvl="1" indent="-342900" algn="l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600" dirty="0"/>
              <a:t>Neighborhood population density</a:t>
            </a:r>
          </a:p>
          <a:p>
            <a:pPr marL="800100" lvl="1" indent="-342900" algn="l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600" dirty="0"/>
              <a:t>Percentage of inhabitants aged 18-34</a:t>
            </a:r>
          </a:p>
          <a:p>
            <a:pPr>
              <a:lnSpc>
                <a:spcPct val="114000"/>
              </a:lnSpc>
              <a:spcAft>
                <a:spcPts val="300"/>
              </a:spcAft>
            </a:pPr>
            <a:r>
              <a:rPr lang="en-US" sz="1600" dirty="0"/>
              <a:t>Two were </a:t>
            </a:r>
            <a:r>
              <a:rPr lang="en-US" sz="1600" b="1" dirty="0"/>
              <a:t>venue-related</a:t>
            </a:r>
            <a:r>
              <a:rPr lang="en-US" sz="1600" dirty="0"/>
              <a:t>:</a:t>
            </a:r>
          </a:p>
          <a:p>
            <a:pPr marL="800100" lvl="1" indent="-342900" algn="l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 startAt="4"/>
            </a:pPr>
            <a:r>
              <a:rPr lang="en-US" sz="1600" dirty="0"/>
              <a:t>Number of restaurants within a 500m radius area of the neighborhood’s central coordinates</a:t>
            </a:r>
          </a:p>
          <a:p>
            <a:pPr marL="800100" lvl="1" indent="-342900" algn="l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 startAt="4"/>
            </a:pPr>
            <a:r>
              <a:rPr lang="en-US" sz="1600" dirty="0"/>
              <a:t>Number of cafés within a 500m radius area of the neighborhood’s central coordinates</a:t>
            </a:r>
          </a:p>
          <a:p>
            <a:pPr marL="0" indent="0">
              <a:lnSpc>
                <a:spcPct val="114000"/>
              </a:lnSpc>
              <a:spcAft>
                <a:spcPts val="300"/>
              </a:spcAft>
              <a:buNone/>
            </a:pPr>
            <a:r>
              <a:rPr lang="en-US" sz="1600" b="1" dirty="0"/>
              <a:t>Data sources:</a:t>
            </a:r>
          </a:p>
          <a:p>
            <a:pPr>
              <a:lnSpc>
                <a:spcPct val="114000"/>
              </a:lnSpc>
              <a:spcAft>
                <a:spcPts val="300"/>
              </a:spcAft>
            </a:pPr>
            <a:r>
              <a:rPr lang="en-US" sz="1600" dirty="0"/>
              <a:t>Population-related data was collected from </a:t>
            </a:r>
            <a:r>
              <a:rPr lang="en-US" sz="1600" i="1" dirty="0"/>
              <a:t>Tilastokeskus</a:t>
            </a:r>
            <a:r>
              <a:rPr lang="en-US" sz="1600" dirty="0"/>
              <a:t>, also known as </a:t>
            </a:r>
            <a:r>
              <a:rPr lang="en-US" sz="1600" i="1" dirty="0"/>
              <a:t>Statistics Finland </a:t>
            </a:r>
            <a:r>
              <a:rPr lang="en-US" sz="1600" dirty="0"/>
              <a:t>(link to </a:t>
            </a:r>
            <a:r>
              <a:rPr lang="en-US" sz="1600" u="sng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published in 2021</a:t>
            </a:r>
            <a:r>
              <a:rPr lang="en-US" sz="160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).</a:t>
            </a:r>
          </a:p>
          <a:p>
            <a:pPr>
              <a:lnSpc>
                <a:spcPct val="114000"/>
              </a:lnSpc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Venue-related data was collected using the </a:t>
            </a:r>
            <a:r>
              <a:rPr lang="en-US" sz="1600" i="1" dirty="0">
                <a:solidFill>
                  <a:srgbClr val="000000"/>
                </a:solidFill>
              </a:rPr>
              <a:t>Foursquare </a:t>
            </a:r>
            <a:r>
              <a:rPr lang="en-US" sz="1600" dirty="0">
                <a:solidFill>
                  <a:srgbClr val="000000"/>
                </a:solidFill>
              </a:rPr>
              <a:t>API.</a:t>
            </a:r>
            <a:endParaRPr lang="en-US" sz="1600" dirty="0"/>
          </a:p>
        </p:txBody>
      </p:sp>
      <p:pic>
        <p:nvPicPr>
          <p:cNvPr id="12" name="Picture Placeholder 11" descr="Coffee Beans" title="Coffee Beans">
            <a:extLst>
              <a:ext uri="{FF2B5EF4-FFF2-40B4-BE49-F238E27FC236}">
                <a16:creationId xmlns:a16="http://schemas.microsoft.com/office/drawing/2014/main" id="{F8670FF9-480E-49A6-A069-BFCF6D699533}"/>
              </a:ext>
            </a:extLst>
          </p:cNvPr>
          <p:cNvPicPr>
            <a:picLocks noGrp="1" noChangeAspect="1"/>
          </p:cNvPicPr>
          <p:nvPr>
            <p:ph type="pic" sz="quarter" idx="8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14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19986B-6BF1-4ACF-B9CC-DBD1466D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322" y="563563"/>
            <a:ext cx="4924807" cy="571862"/>
          </a:xfrm>
        </p:spPr>
        <p:txBody>
          <a:bodyPr/>
          <a:lstStyle/>
          <a:p>
            <a:r>
              <a:rPr lang="en-US" sz="3000" dirty="0"/>
              <a:t>Method: Analytic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"/>
          </p:nvPr>
        </p:nvSpPr>
        <p:spPr>
          <a:xfrm>
            <a:off x="1533144" y="1303848"/>
            <a:ext cx="4777472" cy="5126965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wrangling and exploratory data analysis were completed using first </a:t>
            </a:r>
            <a:r>
              <a:rPr lang="en-US" i="1" dirty="0"/>
              <a:t>MySQL </a:t>
            </a:r>
            <a:r>
              <a:rPr lang="en-US" dirty="0"/>
              <a:t>and subsequently Python’s </a:t>
            </a:r>
            <a:r>
              <a:rPr lang="en-US" i="1" dirty="0"/>
              <a:t>pandas</a:t>
            </a:r>
            <a:r>
              <a:rPr lang="en-US" dirty="0"/>
              <a:t> library. </a:t>
            </a:r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Clustering analysis was conducted using the </a:t>
            </a:r>
            <a:r>
              <a:rPr lang="en-US" i="1" dirty="0"/>
              <a:t>scikit-learn</a:t>
            </a:r>
            <a:r>
              <a:rPr lang="en-US" dirty="0"/>
              <a:t> library.</a:t>
            </a:r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neighborhoods were segmented into </a:t>
            </a:r>
            <a:r>
              <a:rPr lang="en-US" i="1" dirty="0"/>
              <a:t>k </a:t>
            </a:r>
            <a:r>
              <a:rPr lang="en-US" dirty="0"/>
              <a:t>= 4 clusters. This number was deemed optimal based on a comparison of </a:t>
            </a:r>
            <a:r>
              <a:rPr lang="en-US" i="1" dirty="0"/>
              <a:t>inertia</a:t>
            </a:r>
            <a:r>
              <a:rPr lang="en-US" dirty="0"/>
              <a:t> and </a:t>
            </a:r>
            <a:r>
              <a:rPr lang="en-US" i="1" dirty="0"/>
              <a:t>silhouette</a:t>
            </a:r>
            <a:r>
              <a:rPr lang="en-US" dirty="0"/>
              <a:t> scores across </a:t>
            </a:r>
            <a:r>
              <a:rPr lang="en-US" i="1" dirty="0"/>
              <a:t>k</a:t>
            </a:r>
            <a:r>
              <a:rPr lang="en-US" dirty="0"/>
              <a:t> values ranging from 2 to 11.</a:t>
            </a:r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After clustering, the new café’s projected annual revenue was estimated for each neighborhood cluster. This was done using a formula based on mathematical assumptions linking each of the features to projected revenue.</a:t>
            </a:r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neighborhood cluster with the highest projected annual revenue was chosen as the optimal new café location.</a:t>
            </a:r>
          </a:p>
        </p:txBody>
      </p:sp>
      <p:sp>
        <p:nvSpPr>
          <p:cNvPr id="8" name="Oval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9322" y="5717514"/>
            <a:ext cx="1012464" cy="100713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Slide Number 04">
            <a:extLst>
              <a:ext uri="{FF2B5EF4-FFF2-40B4-BE49-F238E27FC236}">
                <a16:creationId xmlns:a16="http://schemas.microsoft.com/office/drawing/2014/main" id="{979C3E78-CF44-41DC-A57F-A9DFA28E5F1F}"/>
              </a:ext>
            </a:extLst>
          </p:cNvPr>
          <p:cNvSpPr txBox="1">
            <a:spLocks/>
          </p:cNvSpPr>
          <p:nvPr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>
                <a:solidFill>
                  <a:schemeClr val="bg1">
                    <a:alpha val="50000"/>
                  </a:schemeClr>
                </a:solidFill>
              </a:rPr>
              <a:pPr/>
              <a:t>6</a:t>
            </a:fld>
            <a:endParaRPr lang="en-US" sz="1000" dirty="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12" name="Picture Placeholder 8" descr="Designed Coffee" title="Designed Coffee">
            <a:extLst>
              <a:ext uri="{FF2B5EF4-FFF2-40B4-BE49-F238E27FC236}">
                <a16:creationId xmlns:a16="http://schemas.microsoft.com/office/drawing/2014/main" id="{E39A3B84-CFD4-49E0-A403-BA35D4B97A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0363" y="0"/>
            <a:ext cx="6751637" cy="6858000"/>
          </a:xfrm>
        </p:spPr>
      </p:pic>
    </p:spTree>
    <p:extLst>
      <p:ext uri="{BB962C8B-B14F-4D97-AF65-F5344CB8AC3E}">
        <p14:creationId xmlns:p14="http://schemas.microsoft.com/office/powerpoint/2010/main" val="32398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19986B-6BF1-4ACF-B9CC-DBD1466D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320" y="685801"/>
            <a:ext cx="9590264" cy="478600"/>
          </a:xfrm>
        </p:spPr>
        <p:txBody>
          <a:bodyPr/>
          <a:lstStyle/>
          <a:p>
            <a:pPr algn="ctr"/>
            <a:r>
              <a:rPr lang="en-US" sz="2900" dirty="0"/>
              <a:t>Method: Computing Projected Annual Revenue in Each Cluster</a:t>
            </a:r>
          </a:p>
        </p:txBody>
      </p:sp>
      <p:sp>
        <p:nvSpPr>
          <p:cNvPr id="8" name="Oval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9322" y="5717514"/>
            <a:ext cx="1012464" cy="100713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Slide Number 04">
            <a:extLst>
              <a:ext uri="{FF2B5EF4-FFF2-40B4-BE49-F238E27FC236}">
                <a16:creationId xmlns:a16="http://schemas.microsoft.com/office/drawing/2014/main" id="{979C3E78-CF44-41DC-A57F-A9DFA28E5F1F}"/>
              </a:ext>
            </a:extLst>
          </p:cNvPr>
          <p:cNvSpPr txBox="1">
            <a:spLocks/>
          </p:cNvSpPr>
          <p:nvPr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>
                <a:solidFill>
                  <a:schemeClr val="bg1">
                    <a:alpha val="50000"/>
                  </a:schemeClr>
                </a:solidFill>
              </a:rPr>
              <a:pPr/>
              <a:t>7</a:t>
            </a:fld>
            <a:endParaRPr lang="en-US" sz="10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6A52CF2-9308-45C1-92A2-ACC7673C89E5}"/>
              </a:ext>
            </a:extLst>
          </p:cNvPr>
          <p:cNvSpPr txBox="1">
            <a:spLocks/>
          </p:cNvSpPr>
          <p:nvPr/>
        </p:nvSpPr>
        <p:spPr>
          <a:xfrm>
            <a:off x="1322208" y="1408876"/>
            <a:ext cx="9547584" cy="588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</a:pPr>
            <a:r>
              <a:rPr lang="en-US" sz="1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following formula was used to estimate the café’s projected annual revenue in each cluster: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512F8E7-F996-41A8-A564-F2B18E57013D}"/>
              </a:ext>
            </a:extLst>
          </p:cNvPr>
          <p:cNvSpPr txBox="1">
            <a:spLocks/>
          </p:cNvSpPr>
          <p:nvPr/>
        </p:nvSpPr>
        <p:spPr>
          <a:xfrm>
            <a:off x="1485900" y="2167724"/>
            <a:ext cx="9383892" cy="1555478"/>
          </a:xfrm>
          <a:prstGeom prst="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</p:spPr>
        <p:txBody>
          <a:bodyPr lIns="457200" tIns="182880" rIns="457200" bIns="18288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Annual revenue = log</a:t>
            </a:r>
            <a:r>
              <a:rPr lang="en-US" sz="1600" b="1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+ 10) / (</a:t>
            </a:r>
            <a:r>
              <a:rPr lang="en-US" sz="16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+ 1) * [0.2 </a:t>
            </a:r>
            <a:r>
              <a:rPr lang="en-US" sz="16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6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+ 0.05 </a:t>
            </a:r>
            <a:r>
              <a:rPr lang="en-US" sz="16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(100 – </a:t>
            </a:r>
            <a:r>
              <a:rPr lang="en-US" sz="16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)] * 0.02 </a:t>
            </a:r>
            <a:r>
              <a:rPr lang="en-US" sz="1600" b="1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here </a:t>
            </a:r>
            <a:r>
              <a:rPr lang="en-US" sz="16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through </a:t>
            </a:r>
            <a:r>
              <a:rPr lang="en-US" sz="16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refer to (1) median income, (2) population density, (3) percentage of inhabitants aged 18-34, (4) concentration of restaurant venues, and (5) concentration of cafés.</a:t>
            </a:r>
            <a:endParaRPr lang="en-US" sz="1600" dirty="0">
              <a:effectLst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D5A55A-B051-40D4-9CAA-FB0880BF457B}"/>
              </a:ext>
            </a:extLst>
          </p:cNvPr>
          <p:cNvSpPr txBox="1">
            <a:spLocks/>
          </p:cNvSpPr>
          <p:nvPr/>
        </p:nvSpPr>
        <p:spPr>
          <a:xfrm>
            <a:off x="1322208" y="3134798"/>
            <a:ext cx="9547584" cy="588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baseline="-25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aseline="-25000" dirty="0">
              <a:solidFill>
                <a:srgbClr val="000000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466DE56-4ACD-409D-893C-343AE79990B6}"/>
              </a:ext>
            </a:extLst>
          </p:cNvPr>
          <p:cNvSpPr txBox="1">
            <a:spLocks/>
          </p:cNvSpPr>
          <p:nvPr/>
        </p:nvSpPr>
        <p:spPr>
          <a:xfrm>
            <a:off x="1485900" y="3970463"/>
            <a:ext cx="9547584" cy="26309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formula above is based on a set of mathematical assumptions linking each of the clustering features to projected revenue: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The size of the café's target market is more-or-less equal to </a:t>
            </a:r>
            <a:r>
              <a:rPr lang="en-US" sz="13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00" baseline="-250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00" dirty="0">
                <a:solidFill>
                  <a:srgbClr val="000000"/>
                </a:solidFill>
              </a:rPr>
              <a:t> (i.e., </a:t>
            </a: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the number of neighborhood inhabitants per sq km).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If there are NO restaurants or pre-existing cafés nearby, the new café will attract 20% of inhabitants aged 18-34 (i.e.,</a:t>
            </a: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20% of </a:t>
            </a:r>
            <a:r>
              <a:rPr lang="en-US" sz="13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00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3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00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) versus 5% of all other inhabitants.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If there ARE restaurants nearby, the probability of attracting customers, regardless of age, is enhanced by "log</a:t>
            </a:r>
            <a:r>
              <a:rPr lang="en-US" sz="1300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10 </a:t>
            </a: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</a:t>
            </a:r>
            <a:r>
              <a:rPr lang="en-US" sz="13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00" baseline="-250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300" i="1" baseline="-250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+10)" </a:t>
            </a:r>
            <a:r>
              <a:rPr lang="en-US" sz="1300" dirty="0">
                <a:solidFill>
                  <a:srgbClr val="000000"/>
                </a:solidFill>
              </a:rPr>
              <a:t>times. In </a:t>
            </a: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other words, the number of customers attracted rises logarithmically with respect to increasing concentration of restaurants.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300" dirty="0">
                <a:solidFill>
                  <a:srgbClr val="000000"/>
                </a:solidFill>
              </a:rPr>
              <a:t>If there ARE pre-existing cafés nearby, the probability of attracting customers, regardless of age, is divided by </a:t>
            </a:r>
            <a:r>
              <a:rPr lang="en-US" sz="13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"</a:t>
            </a:r>
            <a:r>
              <a:rPr lang="en-US" sz="13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00" baseline="-250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300" dirty="0">
                <a:solidFill>
                  <a:srgbClr val="000000"/>
                </a:solidFill>
              </a:rPr>
              <a:t> + 1". In other words, the number of customers attracted falls proportionately with respect to increasing concentration of pre-existing cafés.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300" dirty="0">
                <a:solidFill>
                  <a:srgbClr val="000000"/>
                </a:solidFill>
              </a:rPr>
              <a:t>Collectively, the new café's visitors would spend 2% of their median annual income (i.e., 2% of </a:t>
            </a:r>
            <a:r>
              <a:rPr lang="en-US" sz="13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00" baseline="-25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300" dirty="0">
                <a:solidFill>
                  <a:srgbClr val="000000"/>
                </a:solidFill>
              </a:rPr>
              <a:t>) at the café per year.</a:t>
            </a:r>
          </a:p>
          <a:p>
            <a:pPr marL="0" indent="0" algn="r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i="1" dirty="0">
                <a:solidFill>
                  <a:srgbClr val="000000"/>
                </a:solidFill>
              </a:rPr>
              <a:t>please refer to the full report for more details</a:t>
            </a:r>
            <a:r>
              <a:rPr lang="en-US" sz="1300" dirty="0">
                <a:solidFill>
                  <a:srgbClr val="000000"/>
                </a:solidFill>
              </a:rPr>
              <a:t>)</a:t>
            </a:r>
            <a:endParaRPr 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0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According to </a:t>
            </a:r>
            <a:r>
              <a:rPr lang="en-US" sz="1600" dirty="0" err="1"/>
              <a:t>Tilastokeskus’s</a:t>
            </a:r>
            <a:r>
              <a:rPr lang="en-US" sz="1600" dirty="0"/>
              <a:t> 2019 estimates, the 83 Helsinki neighborhoods had a median annual income of €26,512 and a mean population density of 4,409  inhabitants per sq km. On average, people aged 18-34 comprised 25.9% of the neighborhoods’ inhabitants. </a:t>
            </a:r>
          </a:p>
          <a:p>
            <a:pPr marL="0" indent="0">
              <a:buNone/>
            </a:pPr>
            <a:r>
              <a:rPr lang="en-US" sz="1600" dirty="0"/>
              <a:t>According to Foursquare data from April 2021, there was a mean of 2.41 restaurants and 1.16 cafés per 500m radius area from the neighborhoods’ central coordinates.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2C2776-93FD-4CBA-883B-BE6A6F4CC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394223"/>
              </p:ext>
            </p:extLst>
          </p:nvPr>
        </p:nvGraphicFramePr>
        <p:xfrm>
          <a:off x="1104896" y="2420951"/>
          <a:ext cx="4991100" cy="201609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528165">
                  <a:extLst>
                    <a:ext uri="{9D8B030D-6E8A-4147-A177-3AD203B41FA5}">
                      <a16:colId xmlns:a16="http://schemas.microsoft.com/office/drawing/2014/main" val="1247542475"/>
                    </a:ext>
                  </a:extLst>
                </a:gridCol>
                <a:gridCol w="892587">
                  <a:extLst>
                    <a:ext uri="{9D8B030D-6E8A-4147-A177-3AD203B41FA5}">
                      <a16:colId xmlns:a16="http://schemas.microsoft.com/office/drawing/2014/main" val="1500417881"/>
                    </a:ext>
                  </a:extLst>
                </a:gridCol>
                <a:gridCol w="892587">
                  <a:extLst>
                    <a:ext uri="{9D8B030D-6E8A-4147-A177-3AD203B41FA5}">
                      <a16:colId xmlns:a16="http://schemas.microsoft.com/office/drawing/2014/main" val="1506095671"/>
                    </a:ext>
                  </a:extLst>
                </a:gridCol>
                <a:gridCol w="892587">
                  <a:extLst>
                    <a:ext uri="{9D8B030D-6E8A-4147-A177-3AD203B41FA5}">
                      <a16:colId xmlns:a16="http://schemas.microsoft.com/office/drawing/2014/main" val="2824820885"/>
                    </a:ext>
                  </a:extLst>
                </a:gridCol>
                <a:gridCol w="892587">
                  <a:extLst>
                    <a:ext uri="{9D8B030D-6E8A-4147-A177-3AD203B41FA5}">
                      <a16:colId xmlns:a16="http://schemas.microsoft.com/office/drawing/2014/main" val="2673329174"/>
                    </a:ext>
                  </a:extLst>
                </a:gridCol>
                <a:gridCol w="892587">
                  <a:extLst>
                    <a:ext uri="{9D8B030D-6E8A-4147-A177-3AD203B41FA5}">
                      <a16:colId xmlns:a16="http://schemas.microsoft.com/office/drawing/2014/main" val="1154512158"/>
                    </a:ext>
                  </a:extLst>
                </a:gridCol>
              </a:tblGrid>
              <a:tr h="4587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Median Income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Population Density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aged 18-34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Restaurant Venues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Café Venues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505415"/>
                  </a:ext>
                </a:extLst>
              </a:tr>
              <a:tr h="22247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26,511.92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4,408.54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5384975"/>
                  </a:ext>
                </a:extLst>
              </a:tr>
              <a:tr h="22247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3,511.10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3,502.76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9175672"/>
                  </a:ext>
                </a:extLst>
              </a:tr>
              <a:tr h="22247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19,915.00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58.00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5582955"/>
                  </a:ext>
                </a:extLst>
              </a:tr>
              <a:tr h="22247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24,056.00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2,194.00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0373388"/>
                  </a:ext>
                </a:extLst>
              </a:tr>
              <a:tr h="22247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25,897.00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3,595.00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3610502"/>
                  </a:ext>
                </a:extLst>
              </a:tr>
              <a:tr h="22247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28,691.00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5,395.00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5524803"/>
                  </a:ext>
                </a:extLst>
              </a:tr>
              <a:tr h="22247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34,641.00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20,988.00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24.00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5005639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156D2F-F647-4D54-85AD-50EB8C336F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4897" y="1878961"/>
            <a:ext cx="4991099" cy="4076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Descriptive Statistics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0AD3D4F3-91B7-41DB-9575-B5999298C58A}"/>
              </a:ext>
            </a:extLst>
          </p:cNvPr>
          <p:cNvSpPr txBox="1">
            <a:spLocks/>
          </p:cNvSpPr>
          <p:nvPr/>
        </p:nvSpPr>
        <p:spPr>
          <a:xfrm>
            <a:off x="1104897" y="4506566"/>
            <a:ext cx="4991099" cy="1101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sz="12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 Median income is in euros (€). Population density is the number of people per sq km. Restaurant and café venues are measured in terms of the number of restaurants and cafés within a 500km radius area of a neighborhood’s central coordinates.</a:t>
            </a:r>
            <a:endParaRPr lang="en-US" sz="1200" dirty="0">
              <a:effectLst/>
              <a:latin typeface="+mn-lt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700" dirty="0"/>
              <a:t>Optimal Number of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600" dirty="0"/>
              <a:t>Prior to clustering, inertia and silhouette scores were compared across </a:t>
            </a:r>
            <a:r>
              <a:rPr lang="en-US" sz="1600" i="1" dirty="0"/>
              <a:t>k</a:t>
            </a:r>
            <a:r>
              <a:rPr lang="en-US" sz="1600" dirty="0"/>
              <a:t> values ranging from 2 to 12.</a:t>
            </a:r>
          </a:p>
          <a:p>
            <a:pPr marL="0" marR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600" dirty="0"/>
              <a:t>It was determined that </a:t>
            </a:r>
            <a:r>
              <a:rPr lang="en-US" sz="1600" i="1" dirty="0"/>
              <a:t>k</a:t>
            </a:r>
            <a:r>
              <a:rPr lang="en-US" sz="1600" dirty="0"/>
              <a:t> = 4 was the optimal number of clusters, as that was when the silhouette score was at its peak and was also the point at which the inertia scores began to "flatten." </a:t>
            </a:r>
          </a:p>
          <a:p>
            <a:pPr marL="0" marR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600" dirty="0"/>
              <a:t>When </a:t>
            </a:r>
            <a:r>
              <a:rPr lang="en-US" sz="1600" i="1" dirty="0"/>
              <a:t>k</a:t>
            </a:r>
            <a:r>
              <a:rPr lang="en-US" sz="1600" dirty="0"/>
              <a:t> = 4, the inertia and silhouette score were equal to 5.46 x 10</a:t>
            </a:r>
            <a:r>
              <a:rPr lang="en-US" sz="1600" baseline="30000" dirty="0"/>
              <a:t>8</a:t>
            </a:r>
            <a:r>
              <a:rPr lang="en-US" sz="1600" dirty="0"/>
              <a:t> and 0.46, respectively.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156D2F-F647-4D54-85AD-50EB8C336F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4901" y="1388081"/>
            <a:ext cx="4991099" cy="40767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 Comparison of Inertia and Silhouette Scores </a:t>
            </a:r>
            <a:r>
              <a:rPr lang="en-US" sz="18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</a:t>
            </a: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-Values</a:t>
            </a:r>
            <a:endParaRPr lang="en-US" sz="1800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C9ECBF4-C9BF-4E6A-AF6D-BF2C5CE71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52" y="1796168"/>
            <a:ext cx="4448796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TF16411254.potx" id="{856A3638-C89C-468F-B2D3-94DA7F701BF7}" vid="{2B0C2FFE-1B57-46B1-BD5A-BF924309ED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15998C-280A-471A-8BB1-CDC2B95FC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1DA07E-9A1F-402C-A357-ABD24F8C703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D0B596E-8E5F-4DB7-9C0B-A416410C0F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presentation</Template>
  <TotalTime>906</TotalTime>
  <Words>1691</Words>
  <Application>Microsoft Office PowerPoint</Application>
  <PresentationFormat>Widescreen</PresentationFormat>
  <Paragraphs>202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Bebas</vt:lpstr>
      <vt:lpstr>Gill Sans</vt:lpstr>
      <vt:lpstr>Arial</vt:lpstr>
      <vt:lpstr>Calibri</vt:lpstr>
      <vt:lpstr>Calibri Light</vt:lpstr>
      <vt:lpstr>Symbol</vt:lpstr>
      <vt:lpstr>Times New Roman</vt:lpstr>
      <vt:lpstr>Office Theme</vt:lpstr>
      <vt:lpstr>The Battle of the Neighborhoods</vt:lpstr>
      <vt:lpstr>Agenda</vt:lpstr>
      <vt:lpstr>Problem</vt:lpstr>
      <vt:lpstr>Assumptions: “What Constitutes Optimal Location?”</vt:lpstr>
      <vt:lpstr>Method: Features and Data Sources</vt:lpstr>
      <vt:lpstr>Method: Analytic Approach</vt:lpstr>
      <vt:lpstr>Method: Computing Projected Annual Revenue in Each Cluster</vt:lpstr>
      <vt:lpstr>Results</vt:lpstr>
      <vt:lpstr>Results</vt:lpstr>
      <vt:lpstr>Results</vt:lpstr>
      <vt:lpstr>Results: Charts Comparing Mean Feature Values, Annual Count of Unique Visitors, and Annual Revenues Across Clusters </vt:lpstr>
      <vt:lpstr>Large Photo Slide</vt:lpstr>
      <vt:lpstr>Limitations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4thCoffee</dc:title>
  <dc:creator>Young Ji</dc:creator>
  <cp:lastModifiedBy>Young Ji</cp:lastModifiedBy>
  <cp:revision>88</cp:revision>
  <dcterms:created xsi:type="dcterms:W3CDTF">2021-04-21T03:34:18Z</dcterms:created>
  <dcterms:modified xsi:type="dcterms:W3CDTF">2021-04-21T19:13:55Z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